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21"/>
  </p:notesMasterIdLst>
  <p:sldIdLst>
    <p:sldId id="268" r:id="rId2"/>
    <p:sldId id="275" r:id="rId3"/>
    <p:sldId id="325" r:id="rId4"/>
    <p:sldId id="320" r:id="rId5"/>
    <p:sldId id="323" r:id="rId6"/>
    <p:sldId id="283" r:id="rId7"/>
    <p:sldId id="297" r:id="rId8"/>
    <p:sldId id="298" r:id="rId9"/>
    <p:sldId id="299" r:id="rId10"/>
    <p:sldId id="316" r:id="rId11"/>
    <p:sldId id="330" r:id="rId12"/>
    <p:sldId id="333" r:id="rId13"/>
    <p:sldId id="303" r:id="rId14"/>
    <p:sldId id="317" r:id="rId15"/>
    <p:sldId id="322" r:id="rId16"/>
    <p:sldId id="312" r:id="rId17"/>
    <p:sldId id="332" r:id="rId18"/>
    <p:sldId id="329" r:id="rId19"/>
    <p:sldId id="269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나눔스퀘어_ac Bold" panose="020B0600000101010101" pitchFamily="50" charset="-127"/>
      <p:bold r:id="rId23"/>
    </p:embeddedFont>
    <p:embeddedFont>
      <p:font typeface="나눔스퀘어_ac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100AFE"/>
    <a:srgbClr val="FF0909"/>
    <a:srgbClr val="0595D4"/>
    <a:srgbClr val="7DA9DB"/>
    <a:srgbClr val="83D2E1"/>
    <a:srgbClr val="FFFFFF"/>
    <a:srgbClr val="60C2EF"/>
    <a:srgbClr val="FFF8E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3429" autoAdjust="0"/>
  </p:normalViewPr>
  <p:slideViewPr>
    <p:cSldViewPr snapToGrid="0">
      <p:cViewPr varScale="1">
        <p:scale>
          <a:sx n="63" d="100"/>
          <a:sy n="63" d="100"/>
        </p:scale>
        <p:origin x="7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B21D4-E074-4E02-844F-EE1FA5110A7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8D20A-1E90-48D7-A4AA-52E9FA25C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6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연구방법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처음 </a:t>
            </a:r>
            <a:r>
              <a:rPr lang="en-US" altLang="ko-KR" dirty="0">
                <a:sym typeface="Wingdings" panose="05000000000000000000" pitchFamily="2" charset="2"/>
              </a:rPr>
              <a:t>~ </a:t>
            </a:r>
            <a:r>
              <a:rPr lang="ko-KR" altLang="en-US" dirty="0">
                <a:sym typeface="Wingdings" panose="05000000000000000000" pitchFamily="2" charset="2"/>
              </a:rPr>
              <a:t>자세교정제안 전까지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모델학습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ko-KR" altLang="en-US">
                <a:sym typeface="Wingdings" panose="05000000000000000000" pitchFamily="2" charset="2"/>
              </a:rPr>
              <a:t>대분류로 압축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05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 넣기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29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3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9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7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6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0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9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8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3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D20A-1E90-48D7-A4AA-52E9FA25C3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8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EAFDB-8456-423D-8068-EE21D97BD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88C66-3A33-46E7-9BC0-686576641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4EA5C-E180-4D68-BE02-1EFE227D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450B-3F56-487E-B54B-1D225BA33A8D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B7CAFE-6781-4A16-A875-EFF6CD41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3203A-77D4-494B-9148-0078ACE2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90600" y="6411595"/>
            <a:ext cx="2743200" cy="36512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EDBDD1D-4846-4A76-90F4-79920E1AD8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1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0425-71AD-4FE3-9785-4F3F5776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49C10-EA90-4A85-B3F8-341E57FD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FA0F7C-A164-4E5D-A3D4-07373A6F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4FA4-436F-456F-BEC7-FF854B4E2C3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D47FB-C6D8-4ECA-A900-A5448387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05342-E91C-46AB-85F0-68336087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B057F4-8D3E-4F22-AD41-3256FCC0E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95329C-5957-451D-8D2F-764C47E0E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5135C-1217-4797-8F64-024636C7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08B0-8DDE-47AC-889A-5D8F69EC348B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EC895-11CB-4202-82BC-0145147D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EECBB-983E-4615-B779-415C6BDC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7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A07B7-C0A1-4DC4-9892-A4CD745D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CB460-82D5-437F-B8A7-B357670F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1F349-B3BA-431E-AB12-BF492B37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E7C-AA02-48F7-BA9A-98375EAA2A4A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9F8EC-A479-4802-998E-2A35C267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1D73C-C2D2-49D3-8252-6C12D589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8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DED85-EC18-424F-862C-5E588E4A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D4B0D-0E22-460E-86FB-BE2FA56D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2C78C-4601-4743-B003-89F7DF07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AA89-1395-4989-BD0F-8764E5764A18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508AE-6A01-45B3-B5EF-2EEE12A8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B18A5-17EA-4972-BF60-F38CBDA3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6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DDC0C-3253-45A4-8A81-F693B323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5AFD3-AF4A-4FF2-802F-D5172A3CC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E37AD-FFA6-4E44-8237-1F9C11D9D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78BDE-333F-4FCD-8A4F-BF66645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0C8B-E566-418E-BAC2-7AA232D09116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356FD-43F7-4BA7-A7EF-68CC490E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D12382-DC9A-4E10-B085-E5C8C4CA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9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0B94C-B424-4202-A6A1-F0DA367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9416A-8425-4A6C-B098-C20F6DA20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DF15D6-CE35-4741-8E18-A8931D88A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EF05B3-BE97-4E6F-81A3-3D70C614F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0065D1-EF0E-4AE3-96FA-53C300FEC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D6FE7C-F00E-4D25-98F8-99B63BA4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2E46-BA0A-40FA-B8D2-532ED4B776BE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4E3B6A-91B4-433C-908A-279CECF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C80C65-6808-4DD6-AA47-AAC2CD7E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8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32A4C-221B-44C2-9CD6-7D087727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F1FF1C-EF04-4376-82BA-0A65EB42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49DC-AD88-4058-AD2D-EF69B80DA077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23BD94-6C95-4030-BFA1-8D37049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C6D65-5632-4A0F-9994-9E20502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9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DB82EB-C242-4CB7-A352-34384F00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C069-F519-41C0-BE68-7A3F7CFDA19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F0FD05-74B0-4D36-899E-0965C00C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F9414-3189-4DE3-ACEF-8D29583D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4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F4DC1-9B28-40D0-8041-FE867C05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E5FC7-7D47-429A-8A21-41E426BE3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2E0850-454A-441D-A247-22AD07C8D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3883D-4144-4311-ACBD-15C5B6F6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42CA-686A-4397-9DC6-1130639F4EEA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7660B6-A063-467A-A6A7-BBDD628A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D9CCA5-B5A7-4AF6-929B-4375FBEC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6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B4BFB-F65A-4082-951D-1183DA7B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079A8C-4763-4209-85DE-5FF007CB1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04EC4-E01F-4B9B-B8BA-EAE427CB0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0EC304-65B5-42D8-B6DC-1982EAC8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2CE3-5566-45F4-9988-10D802D30F2F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5CD02-9C64-4014-9F1D-5DFCEAE7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4F49B-279C-434A-9C20-7EA1526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4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F4E9AB-38F8-4366-BEF9-1BF770B7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A30296-7597-463B-8F02-4111B380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7D46D-17B5-4CCA-BA34-3F1EEAFB8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D991F-3495-4031-871D-49C115355F65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10496-129A-4B55-961D-B274EB8B6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372AA-11E3-46BC-B60F-2725A5C04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990600" y="64084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EDBDD1D-4846-4A76-90F4-79920E1AD8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66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BD1338-7FD3-4858-9CC8-31E8B845F99D}"/>
              </a:ext>
            </a:extLst>
          </p:cNvPr>
          <p:cNvGrpSpPr/>
          <p:nvPr/>
        </p:nvGrpSpPr>
        <p:grpSpPr>
          <a:xfrm>
            <a:off x="1726790" y="1197534"/>
            <a:ext cx="8738420" cy="4462932"/>
            <a:chOff x="1512938" y="870153"/>
            <a:chExt cx="8738420" cy="446293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61EDCF8-8990-4507-82D7-796180FEB996}"/>
                </a:ext>
              </a:extLst>
            </p:cNvPr>
            <p:cNvSpPr/>
            <p:nvPr/>
          </p:nvSpPr>
          <p:spPr>
            <a:xfrm>
              <a:off x="1940642" y="1288024"/>
              <a:ext cx="8310716" cy="4045061"/>
            </a:xfrm>
            <a:prstGeom prst="rect">
              <a:avLst/>
            </a:prstGeom>
            <a:gradFill flip="none" rotWithShape="1">
              <a:gsLst>
                <a:gs pos="0">
                  <a:srgbClr val="7EA8DA">
                    <a:lumMod val="100000"/>
                  </a:srgbClr>
                </a:gs>
                <a:gs pos="98000">
                  <a:srgbClr val="83D2E1"/>
                </a:gs>
                <a:gs pos="51000">
                  <a:srgbClr val="60C2EF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D988BC-F774-431D-AFF9-AC48E0FA9579}"/>
                </a:ext>
              </a:extLst>
            </p:cNvPr>
            <p:cNvSpPr/>
            <p:nvPr/>
          </p:nvSpPr>
          <p:spPr>
            <a:xfrm>
              <a:off x="1512938" y="870153"/>
              <a:ext cx="8310716" cy="404506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6C1EDF-92E3-4C2A-A9F7-47F67DEA1EFF}"/>
              </a:ext>
            </a:extLst>
          </p:cNvPr>
          <p:cNvSpPr txBox="1"/>
          <p:nvPr/>
        </p:nvSpPr>
        <p:spPr>
          <a:xfrm>
            <a:off x="1076630" y="1958332"/>
            <a:ext cx="10038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기반</a:t>
            </a:r>
            <a:endParaRPr lang="en-US" altLang="ko-KR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 트레이너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8FA88-52C4-402F-B826-D1073D026B47}"/>
              </a:ext>
            </a:extLst>
          </p:cNvPr>
          <p:cNvSpPr txBox="1"/>
          <p:nvPr/>
        </p:nvSpPr>
        <p:spPr>
          <a:xfrm>
            <a:off x="4203449" y="3313731"/>
            <a:ext cx="378509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2022.08.17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경영학부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김영웅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반승환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윤찬식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이세영 이주영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DF8F441-FE32-4BB1-8DC3-61D7EFAA1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98098-2084-4D3D-8635-F16D1C3B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6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121EC9-7043-42E5-B832-B8EEE237074A}"/>
              </a:ext>
            </a:extLst>
          </p:cNvPr>
          <p:cNvGrpSpPr/>
          <p:nvPr/>
        </p:nvGrpSpPr>
        <p:grpSpPr>
          <a:xfrm>
            <a:off x="7866097" y="857633"/>
            <a:ext cx="4100315" cy="4825202"/>
            <a:chOff x="7855464" y="857633"/>
            <a:chExt cx="4100315" cy="445731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FB538D3-4715-4E94-82FC-0B12A811804B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C2862F-F0AC-4E7C-8E9A-1688006121ED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변수 생성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3647B-8C44-4538-89CF-0AA1E77C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431A4-ABDF-9616-6E8F-C41E24D443B2}"/>
              </a:ext>
            </a:extLst>
          </p:cNvPr>
          <p:cNvSpPr txBox="1"/>
          <p:nvPr/>
        </p:nvSpPr>
        <p:spPr>
          <a:xfrm>
            <a:off x="7850057" y="1324083"/>
            <a:ext cx="410031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스쿼트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분석 사용 각도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어깨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지면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엉덩이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어깨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엉덩이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무릎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허리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어깨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엉덩이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지면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무릎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엉덩이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무릎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발목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무릎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발목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앞꿈치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발뒤꿈치 각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발목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뒤꿈치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지면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33A2A-8BC3-36C5-58A0-5AB66D50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4" y="1073076"/>
            <a:ext cx="4556501" cy="45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3647B-8C44-4538-89CF-0AA1E77C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6B5DBE-A1FE-E73D-0A29-EBD7DE4971BF}"/>
              </a:ext>
            </a:extLst>
          </p:cNvPr>
          <p:cNvGrpSpPr/>
          <p:nvPr/>
        </p:nvGrpSpPr>
        <p:grpSpPr>
          <a:xfrm>
            <a:off x="7866097" y="857633"/>
            <a:ext cx="4100315" cy="4825202"/>
            <a:chOff x="7855464" y="857633"/>
            <a:chExt cx="4100315" cy="44573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3439F5-2384-0F7C-CE23-09B132948408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4519A2-6C5D-AB3A-2D73-13ED9A2CFCAC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변수 생성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A56E23-C4BE-EBC7-85ED-79BD7BCF9DE2}"/>
              </a:ext>
            </a:extLst>
          </p:cNvPr>
          <p:cNvSpPr txBox="1"/>
          <p:nvPr/>
        </p:nvSpPr>
        <p:spPr>
          <a:xfrm>
            <a:off x="7850057" y="1324083"/>
            <a:ext cx="4100315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변수에 대한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분류모델 학습을 위한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라벨링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0 =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나쁜 자세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1 =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좋은 자세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8F203D-F624-0683-2483-DD6B703C130E}"/>
              </a:ext>
            </a:extLst>
          </p:cNvPr>
          <p:cNvGrpSpPr/>
          <p:nvPr/>
        </p:nvGrpSpPr>
        <p:grpSpPr>
          <a:xfrm>
            <a:off x="2378822" y="1060365"/>
            <a:ext cx="5127264" cy="4490766"/>
            <a:chOff x="2066750" y="554959"/>
            <a:chExt cx="5728548" cy="4938999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F6E3E263-883C-D89A-9562-74476217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750" y="955069"/>
              <a:ext cx="5728548" cy="45388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B3FD03-993C-F48E-7683-2AE4A5E5761D}"/>
                </a:ext>
              </a:extLst>
            </p:cNvPr>
            <p:cNvSpPr txBox="1"/>
            <p:nvPr/>
          </p:nvSpPr>
          <p:spPr>
            <a:xfrm>
              <a:off x="2066750" y="554959"/>
              <a:ext cx="5728548" cy="4001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79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7C672-316B-4BFA-A4FA-8B91B52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81ADC3-C75A-5257-F2D6-BF91304FAB2C}"/>
              </a:ext>
            </a:extLst>
          </p:cNvPr>
          <p:cNvGrpSpPr/>
          <p:nvPr/>
        </p:nvGrpSpPr>
        <p:grpSpPr>
          <a:xfrm>
            <a:off x="7855464" y="857633"/>
            <a:ext cx="4100315" cy="4825203"/>
            <a:chOff x="7855464" y="857633"/>
            <a:chExt cx="4100315" cy="445731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58BF6C-0CF5-7E84-D3C6-9C8C9EA05CF9}"/>
                </a:ext>
              </a:extLst>
            </p:cNvPr>
            <p:cNvSpPr/>
            <p:nvPr/>
          </p:nvSpPr>
          <p:spPr>
            <a:xfrm>
              <a:off x="7855464" y="1288520"/>
              <a:ext cx="4097611" cy="4026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6BF443-59EC-CA39-12F9-36789987548A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분류모델 학습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C0703-6144-9A23-468C-33312A49A72E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2.1 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분류모델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FF320-EA79-E215-04D3-A9F58299171C}"/>
              </a:ext>
            </a:extLst>
          </p:cNvPr>
          <p:cNvSpPr txBox="1"/>
          <p:nvPr/>
        </p:nvSpPr>
        <p:spPr>
          <a:xfrm>
            <a:off x="7855464" y="1324083"/>
            <a:ext cx="4097611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분류모델 학습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1)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스쿼트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자세 촬영을 통한 데이터셋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2) 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Mediapipe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Pose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활용하여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자세 추정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3)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추정한 자세의 관절 값을 조합하여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변수 생성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4) Random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Forest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사용하여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분류모델 학습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DAD6C4-2ABE-567E-8281-FFF828A9AB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/>
          <a:stretch/>
        </p:blipFill>
        <p:spPr>
          <a:xfrm>
            <a:off x="2154384" y="1020291"/>
            <a:ext cx="2706557" cy="4351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0A37A6-AA3E-F0ED-D601-306710622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/>
          <a:stretch/>
        </p:blipFill>
        <p:spPr>
          <a:xfrm>
            <a:off x="4997736" y="1020291"/>
            <a:ext cx="2706557" cy="43516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ACC356-5295-CF49-1196-E1743530D4D8}"/>
              </a:ext>
            </a:extLst>
          </p:cNvPr>
          <p:cNvSpPr txBox="1"/>
          <p:nvPr/>
        </p:nvSpPr>
        <p:spPr>
          <a:xfrm>
            <a:off x="2702047" y="5511788"/>
            <a:ext cx="1634490" cy="40011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Good</a:t>
            </a:r>
            <a:endParaRPr lang="ko-KR" altLang="en-US" sz="2000" dirty="0">
              <a:solidFill>
                <a:srgbClr val="FFE69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5FD4CA-61BF-D8EB-7CB8-5F6394964045}"/>
              </a:ext>
            </a:extLst>
          </p:cNvPr>
          <p:cNvSpPr txBox="1"/>
          <p:nvPr/>
        </p:nvSpPr>
        <p:spPr>
          <a:xfrm>
            <a:off x="5545766" y="5511788"/>
            <a:ext cx="1634490" cy="40011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Bad</a:t>
            </a:r>
            <a:endParaRPr lang="ko-KR" altLang="en-US" sz="2000" dirty="0">
              <a:solidFill>
                <a:srgbClr val="FFE69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3BB2B1-7CF0-7ADF-0C08-1D91BA61C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6" y="912180"/>
            <a:ext cx="896613" cy="6841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52842E6-A0A4-9932-3C06-85E817A0A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5" y="921135"/>
            <a:ext cx="896613" cy="6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37C361-9C42-45D5-A33E-D8C1CBD3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CD4DA396-C16D-00D9-0A6F-472BDA8E0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3685"/>
              </p:ext>
            </p:extLst>
          </p:nvPr>
        </p:nvGraphicFramePr>
        <p:xfrm>
          <a:off x="3021975" y="1105791"/>
          <a:ext cx="8128000" cy="448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16213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20832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24739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079928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50762373"/>
                    </a:ext>
                  </a:extLst>
                </a:gridCol>
              </a:tblGrid>
              <a:tr h="98766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Logistic Regression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Decision Tree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Random Forest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Gradient Boosting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26649"/>
                  </a:ext>
                </a:extLst>
              </a:tr>
              <a:tr h="69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Accuracy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0.9248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0.9636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44817"/>
                  </a:ext>
                </a:extLst>
              </a:tr>
              <a:tr h="69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Precision Score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0.9223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0.9398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0.9902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763054"/>
                  </a:ext>
                </a:extLst>
              </a:tr>
              <a:tr h="69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Recall Score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0.9268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0.9902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0.9902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0.9902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20830"/>
                  </a:ext>
                </a:extLst>
              </a:tr>
              <a:tr h="69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F1 Score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0.9246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0.9644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872804"/>
                  </a:ext>
                </a:extLst>
              </a:tr>
              <a:tr h="69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Balanced Score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0.9248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0.9637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595D4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0.9951</a:t>
                      </a:r>
                      <a:endParaRPr lang="ko-KR" altLang="en-US" sz="2000" dirty="0">
                        <a:solidFill>
                          <a:srgbClr val="0595D4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0.9902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7761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107C33EB-65BB-1905-342E-21D9A5D24864}"/>
              </a:ext>
            </a:extLst>
          </p:cNvPr>
          <p:cNvSpPr/>
          <p:nvPr/>
        </p:nvSpPr>
        <p:spPr>
          <a:xfrm>
            <a:off x="3021975" y="644058"/>
            <a:ext cx="8128000" cy="4354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분류모델 구현</a:t>
            </a:r>
          </a:p>
        </p:txBody>
      </p:sp>
    </p:spTree>
    <p:extLst>
      <p:ext uri="{BB962C8B-B14F-4D97-AF65-F5344CB8AC3E}">
        <p14:creationId xmlns:p14="http://schemas.microsoft.com/office/powerpoint/2010/main" val="227831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041DB6-BF32-4320-98C3-D487E44F993C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2.2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자세교정 제안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37C361-9C42-45D5-A33E-D8C1CBD3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031C54-A15E-B175-A1AE-D11C9A88EE10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305C21-7878-3A2B-9874-DEA304E13EA9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86E131-7402-612D-A6E7-5AE5FE43CB7C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자세교정 제안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7C783AC-0A29-CF92-5AD1-8A9F5F65B2DE}"/>
              </a:ext>
            </a:extLst>
          </p:cNvPr>
          <p:cNvSpPr txBox="1"/>
          <p:nvPr/>
        </p:nvSpPr>
        <p:spPr>
          <a:xfrm>
            <a:off x="7852760" y="1324083"/>
            <a:ext cx="4100315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교정 제안 문구 화면에 표시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자세 피드백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교정 제안 메시지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1) Sit Down More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2) Stand Your Back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3) Put Your Head Up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4) Pull Your knee Back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5) Fix Your Feet</a:t>
            </a:r>
          </a:p>
        </p:txBody>
      </p:sp>
      <p:pic>
        <p:nvPicPr>
          <p:cNvPr id="27" name="그림 26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E8825D53-1B96-00B5-CBB7-6C858B0AD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r="1584"/>
          <a:stretch/>
        </p:blipFill>
        <p:spPr>
          <a:xfrm>
            <a:off x="2980667" y="555320"/>
            <a:ext cx="3884674" cy="54945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4DDE8E-8D5A-FECA-2FBA-93794546E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27" y="297932"/>
            <a:ext cx="2362896" cy="1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3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041DB6-BF32-4320-98C3-D487E44F993C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2.2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자세교정 제안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37C361-9C42-45D5-A33E-D8C1CBD3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031C54-A15E-B175-A1AE-D11C9A88EE10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305C21-7878-3A2B-9874-DEA304E13EA9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86E131-7402-612D-A6E7-5AE5FE43CB7C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자세교정 제안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7C783AC-0A29-CF92-5AD1-8A9F5F65B2DE}"/>
              </a:ext>
            </a:extLst>
          </p:cNvPr>
          <p:cNvSpPr txBox="1"/>
          <p:nvPr/>
        </p:nvSpPr>
        <p:spPr>
          <a:xfrm>
            <a:off x="7852760" y="1324083"/>
            <a:ext cx="410031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자세교정 제안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Logistic Regression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모델을    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통해 최적의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Good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 데이터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도출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분산이 큰 변수에 대해서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최적값을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따르도록 자세교정 제안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BA99CF4-ADA0-956C-1DAB-278D46402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t="17489" r="11312" b="4414"/>
          <a:stretch/>
        </p:blipFill>
        <p:spPr>
          <a:xfrm>
            <a:off x="2153126" y="1736715"/>
            <a:ext cx="5560076" cy="28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CD7256-5616-4E21-BEC8-83D883169FE2}"/>
              </a:ext>
            </a:extLst>
          </p:cNvPr>
          <p:cNvSpPr/>
          <p:nvPr/>
        </p:nvSpPr>
        <p:spPr>
          <a:xfrm>
            <a:off x="238925" y="2895598"/>
            <a:ext cx="1504172" cy="9533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2.3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자세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분석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6459EA-F717-479E-8FDD-136380F6CCD2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176C07F-E269-4FBD-8955-036A8948C600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1B21A0-6CF1-4BBE-B9EC-EEDE79EF4727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</a:t>
              </a:r>
              <a:r>
                <a:rPr lang="en-US" altLang="ko-KR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자세 패턴 분석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7F5C-F5DF-48FA-B7E0-345F0B59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D0D30-6994-2BFA-F21C-C71D56A1A37C}"/>
              </a:ext>
            </a:extLst>
          </p:cNvPr>
          <p:cNvSpPr txBox="1"/>
          <p:nvPr/>
        </p:nvSpPr>
        <p:spPr>
          <a:xfrm>
            <a:off x="7852760" y="1324083"/>
            <a:ext cx="4100315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자세 일관성 분석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마할라노비스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거리 활용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좋은 자세로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일관성있게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운동을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수행했는지 분석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355B41-010F-73F7-6719-1AD6C50C7102}"/>
              </a:ext>
            </a:extLst>
          </p:cNvPr>
          <p:cNvGrpSpPr/>
          <p:nvPr/>
        </p:nvGrpSpPr>
        <p:grpSpPr>
          <a:xfrm>
            <a:off x="2603417" y="224428"/>
            <a:ext cx="4639175" cy="6549117"/>
            <a:chOff x="2599512" y="224428"/>
            <a:chExt cx="4639175" cy="65491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E3DB82-D929-EEB5-228E-BA29F96E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12" y="3932517"/>
              <a:ext cx="3871527" cy="284102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CA5D5FC-351F-823F-CA53-2159641456E2}"/>
                </a:ext>
              </a:extLst>
            </p:cNvPr>
            <p:cNvGrpSpPr/>
            <p:nvPr/>
          </p:nvGrpSpPr>
          <p:grpSpPr>
            <a:xfrm>
              <a:off x="2707788" y="224428"/>
              <a:ext cx="4530899" cy="5859308"/>
              <a:chOff x="2707788" y="224428"/>
              <a:chExt cx="4530899" cy="585930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CE8C7DA-66E4-B856-91D1-04F0DBCDAD8B}"/>
                  </a:ext>
                </a:extLst>
              </p:cNvPr>
              <p:cNvGrpSpPr/>
              <p:nvPr/>
            </p:nvGrpSpPr>
            <p:grpSpPr>
              <a:xfrm>
                <a:off x="2707788" y="224428"/>
                <a:ext cx="4530899" cy="5859308"/>
                <a:chOff x="2190813" y="204724"/>
                <a:chExt cx="4530899" cy="58593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2509761-F855-02F6-331D-AEE7AC677D18}"/>
                    </a:ext>
                  </a:extLst>
                </p:cNvPr>
                <p:cNvGrpSpPr/>
                <p:nvPr/>
              </p:nvGrpSpPr>
              <p:grpSpPr>
                <a:xfrm>
                  <a:off x="2190813" y="204724"/>
                  <a:ext cx="3696541" cy="3659976"/>
                  <a:chOff x="2190813" y="204724"/>
                  <a:chExt cx="3696541" cy="3659976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5B88C37A-787E-2AA1-8346-AE7844F12198}"/>
                      </a:ext>
                    </a:extLst>
                  </p:cNvPr>
                  <p:cNvGrpSpPr/>
                  <p:nvPr/>
                </p:nvGrpSpPr>
                <p:grpSpPr>
                  <a:xfrm>
                    <a:off x="2190813" y="204724"/>
                    <a:ext cx="3696541" cy="3659976"/>
                    <a:chOff x="3081611" y="149742"/>
                    <a:chExt cx="3696541" cy="3659976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273CDFEB-C6EF-10D9-9F35-EF37152CE4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81611" y="149742"/>
                      <a:ext cx="3696541" cy="3134295"/>
                      <a:chOff x="-3057415" y="1644561"/>
                      <a:chExt cx="3696541" cy="3134295"/>
                    </a:xfrm>
                  </p:grpSpPr>
                  <p:pic>
                    <p:nvPicPr>
                      <p:cNvPr id="54" name="그림 53">
                        <a:extLst>
                          <a:ext uri="{FF2B5EF4-FFF2-40B4-BE49-F238E27FC236}">
                            <a16:creationId xmlns:a16="http://schemas.microsoft.com/office/drawing/2014/main" id="{BE3B1134-6F88-4AC1-3309-E525FD8CA3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-3057415" y="2044662"/>
                        <a:ext cx="3696541" cy="273419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97F1410B-DA82-DFDB-7254-F0C581C5BA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367069" y="1644561"/>
                        <a:ext cx="2650438" cy="36933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dirty="0">
                            <a:solidFill>
                              <a:srgbClr val="FFE699"/>
                            </a:solidFill>
                            <a:latin typeface="나눔스퀘어_ac ExtraBold" panose="020B0600000101010101" pitchFamily="50" charset="-127"/>
                            <a:ea typeface="나눔스퀘어_ac ExtraBold" panose="020B0600000101010101" pitchFamily="50" charset="-127"/>
                          </a:rPr>
                          <a:t>상급자의 </a:t>
                        </a:r>
                        <a:r>
                          <a:rPr lang="en-US" altLang="ko-KR" dirty="0">
                            <a:solidFill>
                              <a:srgbClr val="FFE699"/>
                            </a:solidFill>
                            <a:latin typeface="나눔스퀘어_ac ExtraBold" panose="020B0600000101010101" pitchFamily="50" charset="-127"/>
                            <a:ea typeface="나눔스퀘어_ac ExtraBold" panose="020B0600000101010101" pitchFamily="50" charset="-127"/>
                          </a:rPr>
                          <a:t>GOOD set</a:t>
                        </a:r>
                        <a:endParaRPr lang="ko-KR" altLang="en-US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FDA63ED1-A9DA-2225-2432-6B5AFC2A2F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1957" y="3440386"/>
                      <a:ext cx="2650438" cy="36933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초급자의 </a:t>
                      </a:r>
                      <a:r>
                        <a:rPr lang="en-US" altLang="ko-KR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GOOD set</a:t>
                      </a:r>
                      <a:endParaRPr lang="ko-KR" altLang="en-US" dirty="0">
                        <a:solidFill>
                          <a:srgbClr val="FFE699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6134462-B2C0-6582-2846-05AC751DF172}"/>
                      </a:ext>
                    </a:extLst>
                  </p:cNvPr>
                  <p:cNvGrpSpPr/>
                  <p:nvPr/>
                </p:nvGrpSpPr>
                <p:grpSpPr>
                  <a:xfrm>
                    <a:off x="2603500" y="857633"/>
                    <a:ext cx="3213100" cy="1393685"/>
                    <a:chOff x="2603500" y="857633"/>
                    <a:chExt cx="3213100" cy="1393685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FA8F7529-7F0B-7079-D3A2-2C896B377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3500" y="1891319"/>
                      <a:ext cx="3213100" cy="234000"/>
                    </a:xfrm>
                    <a:prstGeom prst="rect">
                      <a:avLst/>
                    </a:prstGeom>
                    <a:solidFill>
                      <a:srgbClr val="100AFE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7552C1FF-251C-9F88-C841-5CE2E3EA43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3500" y="857633"/>
                      <a:ext cx="3213100" cy="1393685"/>
                      <a:chOff x="2603500" y="857633"/>
                      <a:chExt cx="3213100" cy="1393685"/>
                    </a:xfrm>
                  </p:grpSpPr>
                  <p:sp>
                    <p:nvSpPr>
                      <p:cNvPr id="49" name="직사각형 48">
                        <a:extLst>
                          <a:ext uri="{FF2B5EF4-FFF2-40B4-BE49-F238E27FC236}">
                            <a16:creationId xmlns:a16="http://schemas.microsoft.com/office/drawing/2014/main" id="{1F06B112-711D-91F2-B95E-449FC020E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3500" y="857633"/>
                        <a:ext cx="3213100" cy="1033686"/>
                      </a:xfrm>
                      <a:prstGeom prst="rect">
                        <a:avLst/>
                      </a:prstGeom>
                      <a:solidFill>
                        <a:srgbClr val="FF0909">
                          <a:alpha val="30196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0" name="직사각형 49">
                        <a:extLst>
                          <a:ext uri="{FF2B5EF4-FFF2-40B4-BE49-F238E27FC236}">
                            <a16:creationId xmlns:a16="http://schemas.microsoft.com/office/drawing/2014/main" id="{BFA239E6-5CEA-EBD1-A425-D904E3A6AA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3500" y="2125318"/>
                        <a:ext cx="3213100" cy="126000"/>
                      </a:xfrm>
                      <a:prstGeom prst="rect">
                        <a:avLst/>
                      </a:prstGeom>
                      <a:solidFill>
                        <a:srgbClr val="00B050">
                          <a:alpha val="2980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1" name="그림 50">
                        <a:extLst>
                          <a:ext uri="{FF2B5EF4-FFF2-40B4-BE49-F238E27FC236}">
                            <a16:creationId xmlns:a16="http://schemas.microsoft.com/office/drawing/2014/main" id="{1AA5E57F-100A-77F3-AAEF-AB495DFF8F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6662" y="894775"/>
                        <a:ext cx="1045080" cy="7874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5C91F6-098B-3595-728A-13EBE7C0EF63}"/>
                      </a:ext>
                    </a:extLst>
                  </p:cNvPr>
                  <p:cNvSpPr txBox="1"/>
                  <p:nvPr/>
                </p:nvSpPr>
                <p:spPr>
                  <a:xfrm>
                    <a:off x="2415225" y="853294"/>
                    <a:ext cx="164190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Score: 100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372F544-A7D2-BA9B-AC0C-29B95A638D9B}"/>
                    </a:ext>
                  </a:extLst>
                </p:cNvPr>
                <p:cNvGrpSpPr/>
                <p:nvPr/>
              </p:nvGrpSpPr>
              <p:grpSpPr>
                <a:xfrm>
                  <a:off x="5913143" y="1183102"/>
                  <a:ext cx="808569" cy="1602009"/>
                  <a:chOff x="5913143" y="1183102"/>
                  <a:chExt cx="808569" cy="1602009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8F9CD07-F0BE-6CA0-EF94-EA53EDAC34C2}"/>
                      </a:ext>
                    </a:extLst>
                  </p:cNvPr>
                  <p:cNvSpPr txBox="1"/>
                  <p:nvPr/>
                </p:nvSpPr>
                <p:spPr>
                  <a:xfrm>
                    <a:off x="6246169" y="183109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100AFE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n2</a:t>
                    </a:r>
                    <a:endParaRPr lang="ko-KR" altLang="en-US" sz="1600" dirty="0">
                      <a:solidFill>
                        <a:srgbClr val="100AFE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C0682B1-9EAA-34D1-4FF1-CE54E9A566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7839" y="203073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00B05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n3</a:t>
                    </a:r>
                    <a:endParaRPr lang="ko-KR" altLang="en-US" sz="1600" dirty="0">
                      <a:solidFill>
                        <a:srgbClr val="00B05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091F7A4-82F2-E99E-F738-C4BF1762522C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025" y="2446557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n4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1D51FD-72DD-8770-4130-03F0357873A1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51" y="1183102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n1</a:t>
                    </a:r>
                    <a:endParaRPr lang="ko-KR" altLang="en-US" sz="1600" dirty="0">
                      <a:solidFill>
                        <a:srgbClr val="FF000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40" name="화살표: 오른쪽 39">
                    <a:extLst>
                      <a:ext uri="{FF2B5EF4-FFF2-40B4-BE49-F238E27FC236}">
                        <a16:creationId xmlns:a16="http://schemas.microsoft.com/office/drawing/2014/main" id="{B5FEADD4-7B07-F2A5-6297-31065F2E139A}"/>
                      </a:ext>
                    </a:extLst>
                  </p:cNvPr>
                  <p:cNvSpPr/>
                  <p:nvPr/>
                </p:nvSpPr>
                <p:spPr>
                  <a:xfrm>
                    <a:off x="5914289" y="1270505"/>
                    <a:ext cx="335851" cy="159015"/>
                  </a:xfrm>
                  <a:prstGeom prst="rightArrow">
                    <a:avLst/>
                  </a:prstGeom>
                  <a:solidFill>
                    <a:srgbClr val="FF09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화살표: 오른쪽 40">
                    <a:extLst>
                      <a:ext uri="{FF2B5EF4-FFF2-40B4-BE49-F238E27FC236}">
                        <a16:creationId xmlns:a16="http://schemas.microsoft.com/office/drawing/2014/main" id="{6D78629B-A05A-ABF5-BE66-0FD176A04BDB}"/>
                      </a:ext>
                    </a:extLst>
                  </p:cNvPr>
                  <p:cNvSpPr/>
                  <p:nvPr/>
                </p:nvSpPr>
                <p:spPr>
                  <a:xfrm>
                    <a:off x="5914288" y="2120505"/>
                    <a:ext cx="335851" cy="159015"/>
                  </a:xfrm>
                  <a:prstGeom prst="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화살표: 오른쪽 41">
                    <a:extLst>
                      <a:ext uri="{FF2B5EF4-FFF2-40B4-BE49-F238E27FC236}">
                        <a16:creationId xmlns:a16="http://schemas.microsoft.com/office/drawing/2014/main" id="{A9C356D4-8735-5E53-414A-5C0CF2C732C9}"/>
                      </a:ext>
                    </a:extLst>
                  </p:cNvPr>
                  <p:cNvSpPr/>
                  <p:nvPr/>
                </p:nvSpPr>
                <p:spPr>
                  <a:xfrm>
                    <a:off x="5914287" y="1924912"/>
                    <a:ext cx="335851" cy="159015"/>
                  </a:xfrm>
                  <a:prstGeom prst="rightArrow">
                    <a:avLst/>
                  </a:prstGeom>
                  <a:solidFill>
                    <a:srgbClr val="100A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화살표: 오른쪽 42">
                    <a:extLst>
                      <a:ext uri="{FF2B5EF4-FFF2-40B4-BE49-F238E27FC236}">
                        <a16:creationId xmlns:a16="http://schemas.microsoft.com/office/drawing/2014/main" id="{6B37238E-2C29-9319-4B49-92576789F551}"/>
                      </a:ext>
                    </a:extLst>
                  </p:cNvPr>
                  <p:cNvSpPr/>
                  <p:nvPr/>
                </p:nvSpPr>
                <p:spPr>
                  <a:xfrm>
                    <a:off x="5913143" y="2537936"/>
                    <a:ext cx="335851" cy="159015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56A8F2D8-5CF4-46C5-4785-6DF47306C370}"/>
                    </a:ext>
                  </a:extLst>
                </p:cNvPr>
                <p:cNvGrpSpPr/>
                <p:nvPr/>
              </p:nvGrpSpPr>
              <p:grpSpPr>
                <a:xfrm>
                  <a:off x="5864494" y="4462023"/>
                  <a:ext cx="808569" cy="1602009"/>
                  <a:chOff x="5913143" y="1183102"/>
                  <a:chExt cx="808569" cy="1602009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87AD828-83D1-278B-2DBA-B0A34B0E9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6169" y="183109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100AFE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n2</a:t>
                    </a:r>
                    <a:endParaRPr lang="ko-KR" altLang="en-US" sz="1600" dirty="0">
                      <a:solidFill>
                        <a:srgbClr val="100AFE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61961C1-F869-1F4E-9EAD-DEA9DFBD136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7839" y="203073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00B05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n3</a:t>
                    </a:r>
                    <a:endParaRPr lang="ko-KR" altLang="en-US" sz="1600" dirty="0">
                      <a:solidFill>
                        <a:srgbClr val="00B05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C51AE53-5566-F91B-2536-4892CB91C8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025" y="2446557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n4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13AD68B-D7BD-11A1-7C2E-DD6F8618E90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51" y="1183102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n1</a:t>
                    </a:r>
                    <a:endParaRPr lang="ko-KR" altLang="en-US" sz="1600" dirty="0">
                      <a:solidFill>
                        <a:srgbClr val="FF000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2" name="화살표: 오른쪽 31">
                    <a:extLst>
                      <a:ext uri="{FF2B5EF4-FFF2-40B4-BE49-F238E27FC236}">
                        <a16:creationId xmlns:a16="http://schemas.microsoft.com/office/drawing/2014/main" id="{3D31EE75-1363-9558-664E-8474EACA8C1D}"/>
                      </a:ext>
                    </a:extLst>
                  </p:cNvPr>
                  <p:cNvSpPr/>
                  <p:nvPr/>
                </p:nvSpPr>
                <p:spPr>
                  <a:xfrm>
                    <a:off x="5914289" y="1270505"/>
                    <a:ext cx="335851" cy="159015"/>
                  </a:xfrm>
                  <a:prstGeom prst="rightArrow">
                    <a:avLst/>
                  </a:prstGeom>
                  <a:solidFill>
                    <a:srgbClr val="FF09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화살표: 오른쪽 32">
                    <a:extLst>
                      <a:ext uri="{FF2B5EF4-FFF2-40B4-BE49-F238E27FC236}">
                        <a16:creationId xmlns:a16="http://schemas.microsoft.com/office/drawing/2014/main" id="{6293CD3D-BDC7-FF85-2F09-F2109D41F890}"/>
                      </a:ext>
                    </a:extLst>
                  </p:cNvPr>
                  <p:cNvSpPr/>
                  <p:nvPr/>
                </p:nvSpPr>
                <p:spPr>
                  <a:xfrm>
                    <a:off x="5914288" y="2120505"/>
                    <a:ext cx="335851" cy="159015"/>
                  </a:xfrm>
                  <a:prstGeom prst="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화살표: 오른쪽 33">
                    <a:extLst>
                      <a:ext uri="{FF2B5EF4-FFF2-40B4-BE49-F238E27FC236}">
                        <a16:creationId xmlns:a16="http://schemas.microsoft.com/office/drawing/2014/main" id="{62B6F862-5024-D67D-3706-4FE8D4D09635}"/>
                      </a:ext>
                    </a:extLst>
                  </p:cNvPr>
                  <p:cNvSpPr/>
                  <p:nvPr/>
                </p:nvSpPr>
                <p:spPr>
                  <a:xfrm>
                    <a:off x="5914287" y="1924912"/>
                    <a:ext cx="335851" cy="159015"/>
                  </a:xfrm>
                  <a:prstGeom prst="rightArrow">
                    <a:avLst/>
                  </a:prstGeom>
                  <a:solidFill>
                    <a:srgbClr val="100A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41AF0AE3-FC86-794B-F115-C905B50DE6D0}"/>
                      </a:ext>
                    </a:extLst>
                  </p:cNvPr>
                  <p:cNvSpPr/>
                  <p:nvPr/>
                </p:nvSpPr>
                <p:spPr>
                  <a:xfrm>
                    <a:off x="5913143" y="2537936"/>
                    <a:ext cx="335851" cy="159015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999C76-6EDE-D960-B99B-66BB05817BA5}"/>
                  </a:ext>
                </a:extLst>
              </p:cNvPr>
              <p:cNvGrpSpPr/>
              <p:nvPr/>
            </p:nvGrpSpPr>
            <p:grpSpPr>
              <a:xfrm>
                <a:off x="2977623" y="4153031"/>
                <a:ext cx="3345526" cy="1408864"/>
                <a:chOff x="3010708" y="1671374"/>
                <a:chExt cx="3345526" cy="140886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5B6C8DB0-4307-BBB3-4913-C79CA1D0BD16}"/>
                    </a:ext>
                  </a:extLst>
                </p:cNvPr>
                <p:cNvSpPr/>
                <p:nvPr/>
              </p:nvSpPr>
              <p:spPr>
                <a:xfrm>
                  <a:off x="3116234" y="1671374"/>
                  <a:ext cx="3240000" cy="1026000"/>
                </a:xfrm>
                <a:prstGeom prst="rect">
                  <a:avLst/>
                </a:prstGeom>
                <a:solidFill>
                  <a:srgbClr val="FF0909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5F7A06-DE3A-BECC-30D6-6B7D2E3D80E1}"/>
                    </a:ext>
                  </a:extLst>
                </p:cNvPr>
                <p:cNvSpPr/>
                <p:nvPr/>
              </p:nvSpPr>
              <p:spPr>
                <a:xfrm>
                  <a:off x="3113530" y="2694890"/>
                  <a:ext cx="3240000" cy="252000"/>
                </a:xfrm>
                <a:prstGeom prst="rect">
                  <a:avLst/>
                </a:prstGeom>
                <a:solidFill>
                  <a:srgbClr val="100AFE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6BF8408-8EE3-3A3B-7C4B-792DC2E31154}"/>
                    </a:ext>
                  </a:extLst>
                </p:cNvPr>
                <p:cNvSpPr/>
                <p:nvPr/>
              </p:nvSpPr>
              <p:spPr>
                <a:xfrm>
                  <a:off x="3110826" y="2936238"/>
                  <a:ext cx="3240000" cy="144000"/>
                </a:xfrm>
                <a:prstGeom prst="rect">
                  <a:avLst/>
                </a:prstGeom>
                <a:solidFill>
                  <a:srgbClr val="00B05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EDACFF8F-6280-B567-DCEC-AE2C35FFD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5106" y="1727892"/>
                  <a:ext cx="1045080" cy="7874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95D748D-45BC-ACC5-99C9-7A369351AC01}"/>
                    </a:ext>
                  </a:extLst>
                </p:cNvPr>
                <p:cNvSpPr txBox="1"/>
                <p:nvPr/>
              </p:nvSpPr>
              <p:spPr>
                <a:xfrm>
                  <a:off x="3010708" y="1684754"/>
                  <a:ext cx="16419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Score: 77</a:t>
                  </a:r>
                  <a:endPara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623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7F5C-F5DF-48FA-B7E0-345F0B59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A7F13E-83CA-B872-DFAB-13B07B89AB22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94BA77-B875-709B-AC2B-C1016B9F5A81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56F59C-A630-BB5F-1B0D-84E653DCE99B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 자세 패턴 분석 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61A35F-7833-D883-81B1-188B9AFAE10E}"/>
                  </a:ext>
                </a:extLst>
              </p:cNvPr>
              <p:cNvSpPr txBox="1"/>
              <p:nvPr/>
            </p:nvSpPr>
            <p:spPr>
              <a:xfrm>
                <a:off x="7855464" y="1241913"/>
                <a:ext cx="4100315" cy="518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Scoring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-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좋은 자세 데이터로 </a:t>
                </a: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bootstrap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  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하여</a:t>
                </a: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control limit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설정</a:t>
                </a: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   (alpha = 0.1, 0.3, 0.5)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-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각 </a:t>
                </a: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limit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마다 가중치 다르게 부여</a:t>
                </a: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  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하여 스코어 계산</a:t>
                </a: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Scoring Formulation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0595D4"/>
                          </a:solidFill>
                          <a:latin typeface="Cambria Math" panose="02040503050406030204" pitchFamily="18" charset="0"/>
                          <a:ea typeface="나눔스퀘어_ac ExtraBold" panose="020B0600000101010101" pitchFamily="50" charset="-127"/>
                        </a:rPr>
                        <m:t>𝟏</m:t>
                      </m:r>
                      <m:r>
                        <a:rPr lang="en-US" altLang="ko-KR" sz="1600" b="1" i="1" smtClean="0">
                          <a:solidFill>
                            <a:srgbClr val="0595D4"/>
                          </a:solidFill>
                          <a:latin typeface="Cambria Math" panose="02040503050406030204" pitchFamily="18" charset="0"/>
                          <a:ea typeface="나눔스퀘어_ac ExtraBold" panose="020B0600000101010101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𝒘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𝒘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𝟐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𝟐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𝒘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𝟑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𝒘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∗</m:t>
                          </m:r>
                          <m:r>
                            <a:rPr lang="en-US" altLang="ko-KR" sz="1600" b="1" i="1" smtClean="0">
                              <a:solidFill>
                                <a:srgbClr val="0595D4"/>
                              </a:solidFill>
                              <a:latin typeface="Cambria Math" panose="02040503050406030204" pitchFamily="18" charset="0"/>
                              <a:ea typeface="나눔스퀘어_ac ExtraBold" panose="020B0600000101010101" pitchFamily="50" charset="-127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ko-KR" sz="1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- n1~n4: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각 구간의 데이터 개수</a:t>
                </a: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- w1~w3: </a:t>
                </a:r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가중치</a:t>
                </a: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     - n = n1 + n2 + n3 + n4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61A35F-7833-D883-81B1-188B9AFAE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64" y="1241913"/>
                <a:ext cx="4100315" cy="5182765"/>
              </a:xfrm>
              <a:prstGeom prst="rect">
                <a:avLst/>
              </a:prstGeom>
              <a:blipFill>
                <a:blip r:embed="rId4"/>
                <a:stretch>
                  <a:fillRect l="-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087D2-2DE5-DFED-5BA2-CCBB50E2402D}"/>
              </a:ext>
            </a:extLst>
          </p:cNvPr>
          <p:cNvSpPr/>
          <p:nvPr/>
        </p:nvSpPr>
        <p:spPr>
          <a:xfrm>
            <a:off x="238925" y="2895598"/>
            <a:ext cx="1504172" cy="9533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2.3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자세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분석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33112D-DBB7-184F-1E73-1502E20CA2D5}"/>
              </a:ext>
            </a:extLst>
          </p:cNvPr>
          <p:cNvGrpSpPr/>
          <p:nvPr/>
        </p:nvGrpSpPr>
        <p:grpSpPr>
          <a:xfrm>
            <a:off x="2599512" y="224428"/>
            <a:ext cx="4639175" cy="6549117"/>
            <a:chOff x="2599512" y="224428"/>
            <a:chExt cx="4639175" cy="654911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F7E7F31-CA60-DDF2-33C7-5611FFA9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12" y="3932517"/>
              <a:ext cx="3871527" cy="2841028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1B5322-40FC-3706-D7E9-D3B303715D26}"/>
                </a:ext>
              </a:extLst>
            </p:cNvPr>
            <p:cNvGrpSpPr/>
            <p:nvPr/>
          </p:nvGrpSpPr>
          <p:grpSpPr>
            <a:xfrm>
              <a:off x="2707788" y="224428"/>
              <a:ext cx="4530899" cy="5859308"/>
              <a:chOff x="2707788" y="224428"/>
              <a:chExt cx="4530899" cy="5859308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CB02444D-8534-B1A6-5584-9179C52A8D44}"/>
                  </a:ext>
                </a:extLst>
              </p:cNvPr>
              <p:cNvGrpSpPr/>
              <p:nvPr/>
            </p:nvGrpSpPr>
            <p:grpSpPr>
              <a:xfrm>
                <a:off x="2707788" y="224428"/>
                <a:ext cx="4530899" cy="5859308"/>
                <a:chOff x="2190813" y="204724"/>
                <a:chExt cx="4530899" cy="5859308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6B6998F1-856A-A4C3-D5EE-B3A6A24D2627}"/>
                    </a:ext>
                  </a:extLst>
                </p:cNvPr>
                <p:cNvGrpSpPr/>
                <p:nvPr/>
              </p:nvGrpSpPr>
              <p:grpSpPr>
                <a:xfrm>
                  <a:off x="2190813" y="204724"/>
                  <a:ext cx="3696541" cy="3659976"/>
                  <a:chOff x="2190813" y="204724"/>
                  <a:chExt cx="3696541" cy="3659976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2970E601-16CF-EAB3-1F80-837BE9521626}"/>
                      </a:ext>
                    </a:extLst>
                  </p:cNvPr>
                  <p:cNvGrpSpPr/>
                  <p:nvPr/>
                </p:nvGrpSpPr>
                <p:grpSpPr>
                  <a:xfrm>
                    <a:off x="2190813" y="204724"/>
                    <a:ext cx="3696541" cy="3659976"/>
                    <a:chOff x="3081611" y="149742"/>
                    <a:chExt cx="3696541" cy="3659976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CA7038A-4BA3-A158-5FBC-C845959F6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81611" y="149742"/>
                      <a:ext cx="3696541" cy="3134295"/>
                      <a:chOff x="-3057415" y="1644561"/>
                      <a:chExt cx="3696541" cy="3134295"/>
                    </a:xfrm>
                  </p:grpSpPr>
                  <p:pic>
                    <p:nvPicPr>
                      <p:cNvPr id="16" name="그림 15">
                        <a:extLst>
                          <a:ext uri="{FF2B5EF4-FFF2-40B4-BE49-F238E27FC236}">
                            <a16:creationId xmlns:a16="http://schemas.microsoft.com/office/drawing/2014/main" id="{076557B3-ECE2-1CE7-8483-7553B2BA30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-3057415" y="2044662"/>
                        <a:ext cx="3696541" cy="273419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3A9AA95E-89F7-2DC5-3D18-46F582DD49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367069" y="1644561"/>
                        <a:ext cx="2650438" cy="36933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dirty="0">
                            <a:solidFill>
                              <a:srgbClr val="FFE699"/>
                            </a:solidFill>
                            <a:latin typeface="나눔스퀘어_ac ExtraBold" panose="020B0600000101010101" pitchFamily="50" charset="-127"/>
                            <a:ea typeface="나눔스퀘어_ac ExtraBold" panose="020B0600000101010101" pitchFamily="50" charset="-127"/>
                          </a:rPr>
                          <a:t>상급자의 </a:t>
                        </a:r>
                        <a:r>
                          <a:rPr lang="en-US" altLang="ko-KR" dirty="0">
                            <a:solidFill>
                              <a:srgbClr val="FFE699"/>
                            </a:solidFill>
                            <a:latin typeface="나눔스퀘어_ac ExtraBold" panose="020B0600000101010101" pitchFamily="50" charset="-127"/>
                            <a:ea typeface="나눔스퀘어_ac ExtraBold" panose="020B0600000101010101" pitchFamily="50" charset="-127"/>
                          </a:rPr>
                          <a:t>GOOD set</a:t>
                        </a:r>
                        <a:endParaRPr lang="ko-KR" altLang="en-US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endParaRP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54C8B466-A570-EC19-D414-F20BB1D2A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1957" y="3440386"/>
                      <a:ext cx="2650438" cy="369332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초급자의 </a:t>
                      </a:r>
                      <a:r>
                        <a:rPr lang="en-US" altLang="ko-KR" dirty="0">
                          <a:solidFill>
                            <a:srgbClr val="FFE699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GOOD set</a:t>
                      </a:r>
                      <a:endParaRPr lang="ko-KR" altLang="en-US" dirty="0">
                        <a:solidFill>
                          <a:srgbClr val="FFE699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69" name="그룹 68">
                    <a:extLst>
                      <a:ext uri="{FF2B5EF4-FFF2-40B4-BE49-F238E27FC236}">
                        <a16:creationId xmlns:a16="http://schemas.microsoft.com/office/drawing/2014/main" id="{C271FA9A-5B0D-E7FE-8EA1-D03214B04087}"/>
                      </a:ext>
                    </a:extLst>
                  </p:cNvPr>
                  <p:cNvGrpSpPr/>
                  <p:nvPr/>
                </p:nvGrpSpPr>
                <p:grpSpPr>
                  <a:xfrm>
                    <a:off x="2603500" y="857633"/>
                    <a:ext cx="3213100" cy="1393685"/>
                    <a:chOff x="2603500" y="857633"/>
                    <a:chExt cx="3213100" cy="1393685"/>
                  </a:xfrm>
                </p:grpSpPr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54A51791-33AD-2298-111D-5F717B06A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3500" y="1891319"/>
                      <a:ext cx="3213100" cy="234000"/>
                    </a:xfrm>
                    <a:prstGeom prst="rect">
                      <a:avLst/>
                    </a:prstGeom>
                    <a:solidFill>
                      <a:srgbClr val="100AFE">
                        <a:alpha val="2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6" name="그룹 65">
                      <a:extLst>
                        <a:ext uri="{FF2B5EF4-FFF2-40B4-BE49-F238E27FC236}">
                          <a16:creationId xmlns:a16="http://schemas.microsoft.com/office/drawing/2014/main" id="{A0A45F53-A302-79B4-EEE9-E936037ED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3500" y="857633"/>
                      <a:ext cx="3213100" cy="1393685"/>
                      <a:chOff x="2603500" y="857633"/>
                      <a:chExt cx="3213100" cy="1393685"/>
                    </a:xfrm>
                  </p:grpSpPr>
                  <p:sp>
                    <p:nvSpPr>
                      <p:cNvPr id="3" name="직사각형 2">
                        <a:extLst>
                          <a:ext uri="{FF2B5EF4-FFF2-40B4-BE49-F238E27FC236}">
                            <a16:creationId xmlns:a16="http://schemas.microsoft.com/office/drawing/2014/main" id="{86E07ADF-273C-9E6A-1588-E534AF1A09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3500" y="857633"/>
                        <a:ext cx="3213100" cy="1033686"/>
                      </a:xfrm>
                      <a:prstGeom prst="rect">
                        <a:avLst/>
                      </a:prstGeom>
                      <a:solidFill>
                        <a:srgbClr val="FF0909">
                          <a:alpha val="30196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B91DD26B-D6E8-EFED-D342-8E337C9AE2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3500" y="2125318"/>
                        <a:ext cx="3213100" cy="126000"/>
                      </a:xfrm>
                      <a:prstGeom prst="rect">
                        <a:avLst/>
                      </a:prstGeom>
                      <a:solidFill>
                        <a:srgbClr val="00B050">
                          <a:alpha val="2980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" name="그림 4">
                        <a:extLst>
                          <a:ext uri="{FF2B5EF4-FFF2-40B4-BE49-F238E27FC236}">
                            <a16:creationId xmlns:a16="http://schemas.microsoft.com/office/drawing/2014/main" id="{196E7B08-38B6-5924-28B1-75C5CFA528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6662" y="894775"/>
                        <a:ext cx="1045080" cy="7874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grp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236D6EE-EAAA-9F50-896E-B6DAE83B8570}"/>
                      </a:ext>
                    </a:extLst>
                  </p:cNvPr>
                  <p:cNvSpPr txBox="1"/>
                  <p:nvPr/>
                </p:nvSpPr>
                <p:spPr>
                  <a:xfrm>
                    <a:off x="2415225" y="853294"/>
                    <a:ext cx="164190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Score: 100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844C1E3-3F6B-AB02-5DAE-9D25E730F1F1}"/>
                    </a:ext>
                  </a:extLst>
                </p:cNvPr>
                <p:cNvGrpSpPr/>
                <p:nvPr/>
              </p:nvGrpSpPr>
              <p:grpSpPr>
                <a:xfrm>
                  <a:off x="5913143" y="1183102"/>
                  <a:ext cx="808569" cy="1602009"/>
                  <a:chOff x="5913143" y="1183102"/>
                  <a:chExt cx="808569" cy="1602009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E20B828-AF00-6903-CB79-F30F4961201F}"/>
                      </a:ext>
                    </a:extLst>
                  </p:cNvPr>
                  <p:cNvSpPr txBox="1"/>
                  <p:nvPr/>
                </p:nvSpPr>
                <p:spPr>
                  <a:xfrm>
                    <a:off x="6246169" y="183109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100AFE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n2</a:t>
                    </a:r>
                    <a:endParaRPr lang="ko-KR" altLang="en-US" sz="1600" dirty="0">
                      <a:solidFill>
                        <a:srgbClr val="100AFE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63C7736-2084-373A-2461-9B837E54B86C}"/>
                      </a:ext>
                    </a:extLst>
                  </p:cNvPr>
                  <p:cNvSpPr txBox="1"/>
                  <p:nvPr/>
                </p:nvSpPr>
                <p:spPr>
                  <a:xfrm>
                    <a:off x="6247839" y="203073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00B05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n3</a:t>
                    </a:r>
                    <a:endParaRPr lang="ko-KR" altLang="en-US" sz="1600" dirty="0">
                      <a:solidFill>
                        <a:srgbClr val="00B05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F0439B1-AE5D-12AF-E1A9-EC7CB0526EF3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025" y="2446557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n4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C5DB9F-D8C6-4989-8E0F-2E24912073A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51" y="1183102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n1</a:t>
                    </a:r>
                    <a:endParaRPr lang="ko-KR" altLang="en-US" sz="1600" dirty="0">
                      <a:solidFill>
                        <a:srgbClr val="FF000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28" name="화살표: 오른쪽 27">
                    <a:extLst>
                      <a:ext uri="{FF2B5EF4-FFF2-40B4-BE49-F238E27FC236}">
                        <a16:creationId xmlns:a16="http://schemas.microsoft.com/office/drawing/2014/main" id="{6CEAA5EA-BC85-0819-0622-EB424C77932D}"/>
                      </a:ext>
                    </a:extLst>
                  </p:cNvPr>
                  <p:cNvSpPr/>
                  <p:nvPr/>
                </p:nvSpPr>
                <p:spPr>
                  <a:xfrm>
                    <a:off x="5914289" y="1270505"/>
                    <a:ext cx="335851" cy="159015"/>
                  </a:xfrm>
                  <a:prstGeom prst="rightArrow">
                    <a:avLst/>
                  </a:prstGeom>
                  <a:solidFill>
                    <a:srgbClr val="FF09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화살표: 오른쪽 50">
                    <a:extLst>
                      <a:ext uri="{FF2B5EF4-FFF2-40B4-BE49-F238E27FC236}">
                        <a16:creationId xmlns:a16="http://schemas.microsoft.com/office/drawing/2014/main" id="{60D4C972-6FC0-1E02-2E2C-D41591D25F9E}"/>
                      </a:ext>
                    </a:extLst>
                  </p:cNvPr>
                  <p:cNvSpPr/>
                  <p:nvPr/>
                </p:nvSpPr>
                <p:spPr>
                  <a:xfrm>
                    <a:off x="5914288" y="2120505"/>
                    <a:ext cx="335851" cy="159015"/>
                  </a:xfrm>
                  <a:prstGeom prst="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화살표: 오른쪽 51">
                    <a:extLst>
                      <a:ext uri="{FF2B5EF4-FFF2-40B4-BE49-F238E27FC236}">
                        <a16:creationId xmlns:a16="http://schemas.microsoft.com/office/drawing/2014/main" id="{62D9319C-9495-D228-2607-0DF5B7899EEB}"/>
                      </a:ext>
                    </a:extLst>
                  </p:cNvPr>
                  <p:cNvSpPr/>
                  <p:nvPr/>
                </p:nvSpPr>
                <p:spPr>
                  <a:xfrm>
                    <a:off x="5914287" y="1924912"/>
                    <a:ext cx="335851" cy="159015"/>
                  </a:xfrm>
                  <a:prstGeom prst="rightArrow">
                    <a:avLst/>
                  </a:prstGeom>
                  <a:solidFill>
                    <a:srgbClr val="100A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화살표: 오른쪽 52">
                    <a:extLst>
                      <a:ext uri="{FF2B5EF4-FFF2-40B4-BE49-F238E27FC236}">
                        <a16:creationId xmlns:a16="http://schemas.microsoft.com/office/drawing/2014/main" id="{E9753B66-5AF0-9D7E-BCA9-96B90CF17384}"/>
                      </a:ext>
                    </a:extLst>
                  </p:cNvPr>
                  <p:cNvSpPr/>
                  <p:nvPr/>
                </p:nvSpPr>
                <p:spPr>
                  <a:xfrm>
                    <a:off x="5913143" y="2537936"/>
                    <a:ext cx="335851" cy="159015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EA602499-61AC-FA9B-4D3D-56DE971C25B9}"/>
                    </a:ext>
                  </a:extLst>
                </p:cNvPr>
                <p:cNvGrpSpPr/>
                <p:nvPr/>
              </p:nvGrpSpPr>
              <p:grpSpPr>
                <a:xfrm>
                  <a:off x="5864494" y="4462023"/>
                  <a:ext cx="808569" cy="1602009"/>
                  <a:chOff x="5913143" y="1183102"/>
                  <a:chExt cx="808569" cy="1602009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3C0CF06-67E7-A077-4414-A16058EB90B2}"/>
                      </a:ext>
                    </a:extLst>
                  </p:cNvPr>
                  <p:cNvSpPr txBox="1"/>
                  <p:nvPr/>
                </p:nvSpPr>
                <p:spPr>
                  <a:xfrm>
                    <a:off x="6246169" y="183109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100AFE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n2</a:t>
                    </a:r>
                    <a:endParaRPr lang="ko-KR" altLang="en-US" sz="1600" dirty="0">
                      <a:solidFill>
                        <a:srgbClr val="100AFE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C5A7A24-52D3-07AE-F560-09CD5177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247839" y="2030735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00B05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n3</a:t>
                    </a:r>
                    <a:endParaRPr lang="ko-KR" altLang="en-US" sz="1600" dirty="0">
                      <a:solidFill>
                        <a:srgbClr val="00B05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FFB622-6C02-AAC1-4D20-F9ECFC30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025" y="2446557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n4</a:t>
                    </a:r>
                    <a:endParaRPr lang="ko-KR" altLang="en-US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B30C3C1-09F3-A3EE-3FF6-7AC18B5CD6FB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51" y="1183102"/>
                    <a:ext cx="47116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n1</a:t>
                    </a:r>
                    <a:endParaRPr lang="ko-KR" altLang="en-US" sz="1600" dirty="0">
                      <a:solidFill>
                        <a:srgbClr val="FF0000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59" name="화살표: 오른쪽 58">
                    <a:extLst>
                      <a:ext uri="{FF2B5EF4-FFF2-40B4-BE49-F238E27FC236}">
                        <a16:creationId xmlns:a16="http://schemas.microsoft.com/office/drawing/2014/main" id="{F2558C80-71DB-788D-D6F3-C04E5014DBFF}"/>
                      </a:ext>
                    </a:extLst>
                  </p:cNvPr>
                  <p:cNvSpPr/>
                  <p:nvPr/>
                </p:nvSpPr>
                <p:spPr>
                  <a:xfrm>
                    <a:off x="5914289" y="1270505"/>
                    <a:ext cx="335851" cy="159015"/>
                  </a:xfrm>
                  <a:prstGeom prst="rightArrow">
                    <a:avLst/>
                  </a:prstGeom>
                  <a:solidFill>
                    <a:srgbClr val="FF09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화살표: 오른쪽 59">
                    <a:extLst>
                      <a:ext uri="{FF2B5EF4-FFF2-40B4-BE49-F238E27FC236}">
                        <a16:creationId xmlns:a16="http://schemas.microsoft.com/office/drawing/2014/main" id="{4914C747-F948-6D89-F508-9C29FB8B7B09}"/>
                      </a:ext>
                    </a:extLst>
                  </p:cNvPr>
                  <p:cNvSpPr/>
                  <p:nvPr/>
                </p:nvSpPr>
                <p:spPr>
                  <a:xfrm>
                    <a:off x="5914288" y="2120505"/>
                    <a:ext cx="335851" cy="159015"/>
                  </a:xfrm>
                  <a:prstGeom prst="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화살표: 오른쪽 60">
                    <a:extLst>
                      <a:ext uri="{FF2B5EF4-FFF2-40B4-BE49-F238E27FC236}">
                        <a16:creationId xmlns:a16="http://schemas.microsoft.com/office/drawing/2014/main" id="{ADB72218-E7A1-76A1-1CBD-A1AD980725CB}"/>
                      </a:ext>
                    </a:extLst>
                  </p:cNvPr>
                  <p:cNvSpPr/>
                  <p:nvPr/>
                </p:nvSpPr>
                <p:spPr>
                  <a:xfrm>
                    <a:off x="5914287" y="1924912"/>
                    <a:ext cx="335851" cy="159015"/>
                  </a:xfrm>
                  <a:prstGeom prst="rightArrow">
                    <a:avLst/>
                  </a:prstGeom>
                  <a:solidFill>
                    <a:srgbClr val="100A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화살표: 오른쪽 61">
                    <a:extLst>
                      <a:ext uri="{FF2B5EF4-FFF2-40B4-BE49-F238E27FC236}">
                        <a16:creationId xmlns:a16="http://schemas.microsoft.com/office/drawing/2014/main" id="{C04BC9B6-F247-E22E-01C8-40B71549CE24}"/>
                      </a:ext>
                    </a:extLst>
                  </p:cNvPr>
                  <p:cNvSpPr/>
                  <p:nvPr/>
                </p:nvSpPr>
                <p:spPr>
                  <a:xfrm>
                    <a:off x="5913143" y="2537936"/>
                    <a:ext cx="335851" cy="159015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D2B5BE9-504F-D2FA-5950-F95680FF02FC}"/>
                  </a:ext>
                </a:extLst>
              </p:cNvPr>
              <p:cNvGrpSpPr/>
              <p:nvPr/>
            </p:nvGrpSpPr>
            <p:grpSpPr>
              <a:xfrm>
                <a:off x="2977623" y="4153031"/>
                <a:ext cx="3345526" cy="1408864"/>
                <a:chOff x="3010708" y="1671374"/>
                <a:chExt cx="3345526" cy="140886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B632FC11-75CE-02A2-F8F2-948491DC635B}"/>
                    </a:ext>
                  </a:extLst>
                </p:cNvPr>
                <p:cNvSpPr/>
                <p:nvPr/>
              </p:nvSpPr>
              <p:spPr>
                <a:xfrm>
                  <a:off x="3116234" y="1671374"/>
                  <a:ext cx="3240000" cy="1026000"/>
                </a:xfrm>
                <a:prstGeom prst="rect">
                  <a:avLst/>
                </a:prstGeom>
                <a:solidFill>
                  <a:srgbClr val="FF0909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46B9625D-CC8C-19A1-EF6B-C7175089A406}"/>
                    </a:ext>
                  </a:extLst>
                </p:cNvPr>
                <p:cNvSpPr/>
                <p:nvPr/>
              </p:nvSpPr>
              <p:spPr>
                <a:xfrm>
                  <a:off x="3113530" y="2694890"/>
                  <a:ext cx="3240000" cy="252000"/>
                </a:xfrm>
                <a:prstGeom prst="rect">
                  <a:avLst/>
                </a:prstGeom>
                <a:solidFill>
                  <a:srgbClr val="100AFE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D1697F89-F848-D73D-5FF1-D7A7E471A6FE}"/>
                    </a:ext>
                  </a:extLst>
                </p:cNvPr>
                <p:cNvSpPr/>
                <p:nvPr/>
              </p:nvSpPr>
              <p:spPr>
                <a:xfrm>
                  <a:off x="3110826" y="2936238"/>
                  <a:ext cx="3240000" cy="144000"/>
                </a:xfrm>
                <a:prstGeom prst="rect">
                  <a:avLst/>
                </a:prstGeom>
                <a:solidFill>
                  <a:srgbClr val="00B05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94C851D3-6CF1-FF37-D6F5-BADDF0B41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5106" y="1727892"/>
                  <a:ext cx="1045080" cy="7874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63A8925-AC51-47C6-0595-14B91E5FD0AC}"/>
                    </a:ext>
                  </a:extLst>
                </p:cNvPr>
                <p:cNvSpPr txBox="1"/>
                <p:nvPr/>
              </p:nvSpPr>
              <p:spPr>
                <a:xfrm>
                  <a:off x="3010708" y="1684754"/>
                  <a:ext cx="16419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Score: 77</a:t>
                  </a:r>
                  <a:endPara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8045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7F5C-F5DF-48FA-B7E0-345F0B59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0D8D7E56-41EF-7464-A8DB-842D481D4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41" y="3047955"/>
            <a:ext cx="3886726" cy="354302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347723-658E-F788-6374-AB696A7B6696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8B76DF-D02A-D4B5-6681-928EF7134686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49F844-E85C-F83A-A548-09318C9A7E74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 자세 패턴 분석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9BA3CB-E775-6FE3-C76E-EC1F1DE108BB}"/>
              </a:ext>
            </a:extLst>
          </p:cNvPr>
          <p:cNvSpPr txBox="1"/>
          <p:nvPr/>
        </p:nvSpPr>
        <p:spPr>
          <a:xfrm>
            <a:off x="7852760" y="1324083"/>
            <a:ext cx="410031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값을 분해하여 이상원인 분석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Hotelling’s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Decomposition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변수를 제외하고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마할라노비스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측정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마할라노비스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값이 가장 작을 때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제외한 변수가 이상원인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E9B464-787E-8C54-1C66-B7ADCEA570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"/>
          <a:stretch/>
        </p:blipFill>
        <p:spPr>
          <a:xfrm>
            <a:off x="2979641" y="161403"/>
            <a:ext cx="3886660" cy="273419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1745245-77DC-539B-2C51-C0DC09331F33}"/>
              </a:ext>
            </a:extLst>
          </p:cNvPr>
          <p:cNvSpPr/>
          <p:nvPr/>
        </p:nvSpPr>
        <p:spPr>
          <a:xfrm>
            <a:off x="3483428" y="1435696"/>
            <a:ext cx="239486" cy="239486"/>
          </a:xfrm>
          <a:prstGeom prst="ellipse">
            <a:avLst/>
          </a:prstGeom>
          <a:noFill/>
          <a:ln w="57150">
            <a:solidFill>
              <a:srgbClr val="60C2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BFC6BA-FE04-3FC6-5845-EF968E1061AB}"/>
              </a:ext>
            </a:extLst>
          </p:cNvPr>
          <p:cNvSpPr/>
          <p:nvPr/>
        </p:nvSpPr>
        <p:spPr>
          <a:xfrm>
            <a:off x="4672599" y="1533228"/>
            <a:ext cx="239486" cy="239486"/>
          </a:xfrm>
          <a:prstGeom prst="ellipse">
            <a:avLst/>
          </a:prstGeom>
          <a:noFill/>
          <a:ln w="57150">
            <a:solidFill>
              <a:srgbClr val="60C2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E0D07E-9B9D-F478-90B4-80D903B01240}"/>
              </a:ext>
            </a:extLst>
          </p:cNvPr>
          <p:cNvSpPr/>
          <p:nvPr/>
        </p:nvSpPr>
        <p:spPr>
          <a:xfrm>
            <a:off x="5114994" y="1327383"/>
            <a:ext cx="239486" cy="239486"/>
          </a:xfrm>
          <a:prstGeom prst="ellipse">
            <a:avLst/>
          </a:prstGeom>
          <a:noFill/>
          <a:ln w="57150">
            <a:solidFill>
              <a:srgbClr val="60C2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A1A6740-DEEE-B5A6-CCA5-AE470418A36C}"/>
              </a:ext>
            </a:extLst>
          </p:cNvPr>
          <p:cNvSpPr/>
          <p:nvPr/>
        </p:nvSpPr>
        <p:spPr>
          <a:xfrm rot="20068035">
            <a:off x="3912429" y="1589657"/>
            <a:ext cx="153963" cy="1591900"/>
          </a:xfrm>
          <a:prstGeom prst="downArrow">
            <a:avLst/>
          </a:prstGeom>
          <a:solidFill>
            <a:srgbClr val="60C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1F3338B-CC98-A18C-3336-CB559D9573A5}"/>
              </a:ext>
            </a:extLst>
          </p:cNvPr>
          <p:cNvSpPr/>
          <p:nvPr/>
        </p:nvSpPr>
        <p:spPr>
          <a:xfrm rot="20450302">
            <a:off x="4992217" y="1719025"/>
            <a:ext cx="154800" cy="1440000"/>
          </a:xfrm>
          <a:prstGeom prst="downArrow">
            <a:avLst/>
          </a:prstGeom>
          <a:solidFill>
            <a:srgbClr val="60C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1C72DF2-37C1-949E-D4C2-3BFAB95ADEB1}"/>
              </a:ext>
            </a:extLst>
          </p:cNvPr>
          <p:cNvSpPr/>
          <p:nvPr/>
        </p:nvSpPr>
        <p:spPr>
          <a:xfrm rot="19926833">
            <a:off x="5639339" y="1466210"/>
            <a:ext cx="155379" cy="1768697"/>
          </a:xfrm>
          <a:prstGeom prst="downArrow">
            <a:avLst/>
          </a:prstGeom>
          <a:solidFill>
            <a:srgbClr val="60C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9D3920-76AE-0FB2-BE87-DCFF84645189}"/>
              </a:ext>
            </a:extLst>
          </p:cNvPr>
          <p:cNvSpPr/>
          <p:nvPr/>
        </p:nvSpPr>
        <p:spPr>
          <a:xfrm>
            <a:off x="238925" y="2895598"/>
            <a:ext cx="1504172" cy="9533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2.3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자세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분석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79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91B135-1AC2-43DD-97AA-3A7FF323C40C}"/>
              </a:ext>
            </a:extLst>
          </p:cNvPr>
          <p:cNvGrpSpPr/>
          <p:nvPr/>
        </p:nvGrpSpPr>
        <p:grpSpPr>
          <a:xfrm>
            <a:off x="1005840" y="2316479"/>
            <a:ext cx="2082800" cy="2225040"/>
            <a:chOff x="1066800" y="2092956"/>
            <a:chExt cx="2814320" cy="28143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988383-D2E9-4BC3-9AB3-08C63967DB71}"/>
                </a:ext>
              </a:extLst>
            </p:cNvPr>
            <p:cNvSpPr/>
            <p:nvPr/>
          </p:nvSpPr>
          <p:spPr>
            <a:xfrm>
              <a:off x="1066800" y="209296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81B50C-3392-4D8A-BB63-D460FFF5BB21}"/>
                </a:ext>
              </a:extLst>
            </p:cNvPr>
            <p:cNvSpPr/>
            <p:nvPr/>
          </p:nvSpPr>
          <p:spPr>
            <a:xfrm rot="16200000">
              <a:off x="2346960" y="337312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7E147A-E4DE-472C-9BDD-09882CD95174}"/>
                </a:ext>
              </a:extLst>
            </p:cNvPr>
            <p:cNvSpPr/>
            <p:nvPr/>
          </p:nvSpPr>
          <p:spPr>
            <a:xfrm rot="16200000">
              <a:off x="2346960" y="812796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2FB3CE-E763-41C8-A7EB-DB83C15B3484}"/>
                </a:ext>
              </a:extLst>
            </p:cNvPr>
            <p:cNvSpPr/>
            <p:nvPr/>
          </p:nvSpPr>
          <p:spPr>
            <a:xfrm>
              <a:off x="3627120" y="4277360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458079-A98E-4008-9EBF-6840F79DAB32}"/>
                </a:ext>
              </a:extLst>
            </p:cNvPr>
            <p:cNvSpPr/>
            <p:nvPr/>
          </p:nvSpPr>
          <p:spPr>
            <a:xfrm>
              <a:off x="3627120" y="2103118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254B5D-4D93-44A3-A030-78B9820F3288}"/>
              </a:ext>
            </a:extLst>
          </p:cNvPr>
          <p:cNvSpPr txBox="1"/>
          <p:nvPr/>
        </p:nvSpPr>
        <p:spPr>
          <a:xfrm>
            <a:off x="3108960" y="3044279"/>
            <a:ext cx="434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A51AC-B3E5-4069-9F59-82DAE860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0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8ADBDA-8CB3-45E1-8DBF-787BA3CED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91B135-1AC2-43DD-97AA-3A7FF323C40C}"/>
              </a:ext>
            </a:extLst>
          </p:cNvPr>
          <p:cNvGrpSpPr/>
          <p:nvPr/>
        </p:nvGrpSpPr>
        <p:grpSpPr>
          <a:xfrm>
            <a:off x="1005840" y="2316479"/>
            <a:ext cx="2082800" cy="2225040"/>
            <a:chOff x="1066800" y="2092956"/>
            <a:chExt cx="2814320" cy="28143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988383-D2E9-4BC3-9AB3-08C63967DB71}"/>
                </a:ext>
              </a:extLst>
            </p:cNvPr>
            <p:cNvSpPr/>
            <p:nvPr/>
          </p:nvSpPr>
          <p:spPr>
            <a:xfrm>
              <a:off x="1066800" y="209296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81B50C-3392-4D8A-BB63-D460FFF5BB21}"/>
                </a:ext>
              </a:extLst>
            </p:cNvPr>
            <p:cNvSpPr/>
            <p:nvPr/>
          </p:nvSpPr>
          <p:spPr>
            <a:xfrm rot="16200000">
              <a:off x="2346960" y="337312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7E147A-E4DE-472C-9BDD-09882CD95174}"/>
                </a:ext>
              </a:extLst>
            </p:cNvPr>
            <p:cNvSpPr/>
            <p:nvPr/>
          </p:nvSpPr>
          <p:spPr>
            <a:xfrm rot="16200000">
              <a:off x="2346960" y="812796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2FB3CE-E763-41C8-A7EB-DB83C15B3484}"/>
                </a:ext>
              </a:extLst>
            </p:cNvPr>
            <p:cNvSpPr/>
            <p:nvPr/>
          </p:nvSpPr>
          <p:spPr>
            <a:xfrm>
              <a:off x="3627120" y="4277360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458079-A98E-4008-9EBF-6840F79DAB32}"/>
                </a:ext>
              </a:extLst>
            </p:cNvPr>
            <p:cNvSpPr/>
            <p:nvPr/>
          </p:nvSpPr>
          <p:spPr>
            <a:xfrm>
              <a:off x="3627120" y="2103118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6F307D4-CA81-478D-9D70-1F1AE2261D44}"/>
              </a:ext>
            </a:extLst>
          </p:cNvPr>
          <p:cNvSpPr txBox="1"/>
          <p:nvPr/>
        </p:nvSpPr>
        <p:spPr>
          <a:xfrm>
            <a:off x="3108960" y="3044279"/>
            <a:ext cx="434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배경 및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E2A78-BDE0-4784-AE2F-40215B36AB9B}"/>
              </a:ext>
            </a:extLst>
          </p:cNvPr>
          <p:cNvSpPr txBox="1"/>
          <p:nvPr/>
        </p:nvSpPr>
        <p:spPr>
          <a:xfrm>
            <a:off x="1402080" y="2875001"/>
            <a:ext cx="12801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6B6642-FA16-4EE8-90D4-69BCC53D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6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배경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목적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C3418-9E9B-4DE8-837F-29261AB6B799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배경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211C12C8-24E8-471A-9C3C-A4E7411B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D3D3D0-CAA3-1794-7F74-1F1E0A9305E9}"/>
              </a:ext>
            </a:extLst>
          </p:cNvPr>
          <p:cNvSpPr/>
          <p:nvPr/>
        </p:nvSpPr>
        <p:spPr>
          <a:xfrm>
            <a:off x="7664257" y="810561"/>
            <a:ext cx="4376572" cy="466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93A7DF-0409-3557-C51F-B094A4FD5759}"/>
              </a:ext>
            </a:extLst>
          </p:cNvPr>
          <p:cNvSpPr txBox="1"/>
          <p:nvPr/>
        </p:nvSpPr>
        <p:spPr>
          <a:xfrm>
            <a:off x="7664256" y="810561"/>
            <a:ext cx="4376572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헬스케어에 대해 데이터 기반 접근 증가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하는 추세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데이터에 기반한 운동 수행 확인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발전된 데이터 기반 접근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부상 방지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자세 교정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수행 일관성 분석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B290D-744B-B03B-D40B-80AFC7B72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6" y="394344"/>
            <a:ext cx="5473002" cy="56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배경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목적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C3418-9E9B-4DE8-837F-29261AB6B799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배경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211C12C8-24E8-471A-9C3C-A4E7411B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C60C5B-8D59-45E3-AED1-AA8E96E5B803}"/>
              </a:ext>
            </a:extLst>
          </p:cNvPr>
          <p:cNvGrpSpPr/>
          <p:nvPr/>
        </p:nvGrpSpPr>
        <p:grpSpPr>
          <a:xfrm>
            <a:off x="2715440" y="665797"/>
            <a:ext cx="8688083" cy="5526404"/>
            <a:chOff x="2682783" y="460420"/>
            <a:chExt cx="8688083" cy="552640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0068D39-F70C-4D17-A037-32CA6E5B1D14}"/>
                </a:ext>
              </a:extLst>
            </p:cNvPr>
            <p:cNvGrpSpPr/>
            <p:nvPr/>
          </p:nvGrpSpPr>
          <p:grpSpPr>
            <a:xfrm>
              <a:off x="2821315" y="460420"/>
              <a:ext cx="8545321" cy="5526404"/>
              <a:chOff x="2827529" y="422909"/>
              <a:chExt cx="8545321" cy="552640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2929250-FDC7-4C0B-9504-15A0987578B8}"/>
                  </a:ext>
                </a:extLst>
              </p:cNvPr>
              <p:cNvSpPr/>
              <p:nvPr/>
            </p:nvSpPr>
            <p:spPr>
              <a:xfrm>
                <a:off x="2827530" y="424691"/>
                <a:ext cx="8545320" cy="4919179"/>
              </a:xfrm>
              <a:prstGeom prst="rect">
                <a:avLst/>
              </a:prstGeom>
              <a:solidFill>
                <a:srgbClr val="FFF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F07AA1A-0D7C-4183-85DC-179E73EB2FCB}"/>
                  </a:ext>
                </a:extLst>
              </p:cNvPr>
              <p:cNvSpPr/>
              <p:nvPr/>
            </p:nvSpPr>
            <p:spPr>
              <a:xfrm>
                <a:off x="2827530" y="424691"/>
                <a:ext cx="1043359" cy="4919179"/>
              </a:xfrm>
              <a:prstGeom prst="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9E702E3-10CF-46E4-A9B0-8F41DEF25B3B}"/>
                  </a:ext>
                </a:extLst>
              </p:cNvPr>
              <p:cNvSpPr/>
              <p:nvPr/>
            </p:nvSpPr>
            <p:spPr>
              <a:xfrm rot="5400000">
                <a:off x="6859515" y="-3606425"/>
                <a:ext cx="481346" cy="8545318"/>
              </a:xfrm>
              <a:prstGeom prst="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6F73838-A033-42AF-B12C-8C5267EA056A}"/>
                  </a:ext>
                </a:extLst>
              </p:cNvPr>
              <p:cNvSpPr/>
              <p:nvPr/>
            </p:nvSpPr>
            <p:spPr>
              <a:xfrm rot="5400000">
                <a:off x="7077329" y="-3342895"/>
                <a:ext cx="45719" cy="85453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C57404A-3EBA-43B8-82B5-6CCA535D51B4}"/>
                  </a:ext>
                </a:extLst>
              </p:cNvPr>
              <p:cNvSpPr/>
              <p:nvPr/>
            </p:nvSpPr>
            <p:spPr>
              <a:xfrm rot="10800000">
                <a:off x="3870887" y="422909"/>
                <a:ext cx="45719" cy="5526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6027049-E352-4896-8237-03BA3AFA3E16}"/>
                  </a:ext>
                </a:extLst>
              </p:cNvPr>
              <p:cNvSpPr/>
              <p:nvPr/>
            </p:nvSpPr>
            <p:spPr>
              <a:xfrm rot="10800000">
                <a:off x="6348062" y="422909"/>
                <a:ext cx="45719" cy="5526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C8BDC89-F1AE-4A42-B4FC-323B400236BD}"/>
                  </a:ext>
                </a:extLst>
              </p:cNvPr>
              <p:cNvSpPr/>
              <p:nvPr/>
            </p:nvSpPr>
            <p:spPr>
              <a:xfrm rot="10800000">
                <a:off x="8893328" y="422909"/>
                <a:ext cx="45719" cy="5526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325BCE-3655-40F4-B97A-96E06F19750F}"/>
                </a:ext>
              </a:extLst>
            </p:cNvPr>
            <p:cNvGrpSpPr/>
            <p:nvPr/>
          </p:nvGrpSpPr>
          <p:grpSpPr>
            <a:xfrm>
              <a:off x="2682783" y="489583"/>
              <a:ext cx="8688083" cy="4689795"/>
              <a:chOff x="2682783" y="489583"/>
              <a:chExt cx="8688083" cy="46897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14A3177-7493-48DB-97E7-177F53DB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70"/>
              <a:stretch/>
            </p:blipFill>
            <p:spPr>
              <a:xfrm>
                <a:off x="4159156" y="1248020"/>
                <a:ext cx="1995951" cy="213309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C1CA527-AE50-4711-B804-977B0DD05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1" t="1587" r="22446" b="4921"/>
              <a:stretch/>
            </p:blipFill>
            <p:spPr>
              <a:xfrm>
                <a:off x="6660254" y="1235009"/>
                <a:ext cx="1994400" cy="214610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634E212-0B99-4260-BCE0-9DC6AD9B1A2E}"/>
                  </a:ext>
                </a:extLst>
              </p:cNvPr>
              <p:cNvGrpSpPr/>
              <p:nvPr/>
            </p:nvGrpSpPr>
            <p:grpSpPr>
              <a:xfrm>
                <a:off x="9188483" y="1241514"/>
                <a:ext cx="1994400" cy="2146101"/>
                <a:chOff x="9152533" y="1077521"/>
                <a:chExt cx="1994400" cy="2146101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FAB8D81E-77C3-4B68-A0FF-BD5467432F89}"/>
                    </a:ext>
                  </a:extLst>
                </p:cNvPr>
                <p:cNvSpPr/>
                <p:nvPr/>
              </p:nvSpPr>
              <p:spPr>
                <a:xfrm>
                  <a:off x="9152533" y="1077521"/>
                  <a:ext cx="1994400" cy="2146101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7CA9DB"/>
                    </a:gs>
                    <a:gs pos="50000">
                      <a:srgbClr val="60C2EF"/>
                    </a:gs>
                    <a:gs pos="100000">
                      <a:srgbClr val="83D2E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FF25E3B5-9DC6-4E45-BE1E-AA0646004988}"/>
                    </a:ext>
                  </a:extLst>
                </p:cNvPr>
                <p:cNvSpPr/>
                <p:nvPr/>
              </p:nvSpPr>
              <p:spPr>
                <a:xfrm>
                  <a:off x="9302704" y="2188212"/>
                  <a:ext cx="1698063" cy="101566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6000" b="1" cap="none" spc="0" dirty="0">
                      <a:ln w="13462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rgbClr val="FFE699"/>
                      </a:solidFill>
                      <a:effectLst>
                        <a:outerShdw dist="38100" dir="2700000" algn="bl" rotWithShape="0">
                          <a:schemeClr val="accent5"/>
                        </a:outerShdw>
                      </a:effectLst>
                    </a:rPr>
                    <a:t>ATA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0813CE-F2A3-42B0-BEF7-0245C1296EA7}"/>
                  </a:ext>
                </a:extLst>
              </p:cNvPr>
              <p:cNvSpPr txBox="1"/>
              <p:nvPr/>
            </p:nvSpPr>
            <p:spPr>
              <a:xfrm>
                <a:off x="3898722" y="489583"/>
                <a:ext cx="2431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스마트 </a:t>
                </a:r>
                <a:r>
                  <a:rPr lang="ko-KR" altLang="en-US" sz="20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홈트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E20A27-C845-454C-ABD5-1D5550243447}"/>
                  </a:ext>
                </a:extLst>
              </p:cNvPr>
              <p:cNvSpPr txBox="1"/>
              <p:nvPr/>
            </p:nvSpPr>
            <p:spPr>
              <a:xfrm>
                <a:off x="6425424" y="489583"/>
                <a:ext cx="2431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에이스쿼트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11611D-22A1-4A54-AF61-103F18C9ABA5}"/>
                  </a:ext>
                </a:extLst>
              </p:cNvPr>
              <p:cNvSpPr txBox="1"/>
              <p:nvPr/>
            </p:nvSpPr>
            <p:spPr>
              <a:xfrm>
                <a:off x="8939414" y="489583"/>
                <a:ext cx="2431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ATA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F0B6ED-FE3B-4E4E-BB33-63924D72812D}"/>
                  </a:ext>
                </a:extLst>
              </p:cNvPr>
              <p:cNvSpPr/>
              <p:nvPr/>
            </p:nvSpPr>
            <p:spPr>
              <a:xfrm rot="5400000">
                <a:off x="7066890" y="-610804"/>
                <a:ext cx="45719" cy="85453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2B0DCB-CAB5-4A3C-996D-86F65B56CA18}"/>
                  </a:ext>
                </a:extLst>
              </p:cNvPr>
              <p:cNvSpPr txBox="1"/>
              <p:nvPr/>
            </p:nvSpPr>
            <p:spPr>
              <a:xfrm>
                <a:off x="2682783" y="4348382"/>
                <a:ext cx="1320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주요 기능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76690A-4F6E-46DB-ABCB-2F36BF6EE3C2}"/>
                  </a:ext>
                </a:extLst>
              </p:cNvPr>
              <p:cNvSpPr txBox="1"/>
              <p:nvPr/>
            </p:nvSpPr>
            <p:spPr>
              <a:xfrm>
                <a:off x="3910392" y="3725528"/>
                <a:ext cx="2427225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AI 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코칭</a:t>
                </a:r>
                <a:endPara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동작 정확도 표시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67CC2A-5873-4A96-8E9C-3E0C98493C96}"/>
                  </a:ext>
                </a:extLst>
              </p:cNvPr>
              <p:cNvSpPr txBox="1"/>
              <p:nvPr/>
            </p:nvSpPr>
            <p:spPr>
              <a:xfrm>
                <a:off x="6391797" y="3725528"/>
                <a:ext cx="2427225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AI 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코칭</a:t>
                </a:r>
                <a:endPara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개수 카운트</a:t>
                </a:r>
                <a:endPara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12B375-B647-45EB-AC7F-13570D153227}"/>
                  </a:ext>
                </a:extLst>
              </p:cNvPr>
              <p:cNvSpPr txBox="1"/>
              <p:nvPr/>
            </p:nvSpPr>
            <p:spPr>
              <a:xfrm>
                <a:off x="8931745" y="3746422"/>
                <a:ext cx="2427225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AI 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코칭</a:t>
                </a:r>
                <a:endPara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0595D4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자세 교정 제안</a:t>
                </a:r>
                <a:endParaRPr lang="en-US" altLang="ko-KR" sz="2000" dirty="0">
                  <a:solidFill>
                    <a:srgbClr val="0595D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0595D4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운동 자세 패턴 분석</a:t>
                </a:r>
                <a:endParaRPr lang="en-US" altLang="ko-KR" sz="2000" dirty="0">
                  <a:solidFill>
                    <a:srgbClr val="0595D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65DB53-2CC0-4629-9CD7-E4007D2AE442}"/>
              </a:ext>
            </a:extLst>
          </p:cNvPr>
          <p:cNvSpPr txBox="1"/>
          <p:nvPr/>
        </p:nvSpPr>
        <p:spPr>
          <a:xfrm>
            <a:off x="2715440" y="2297779"/>
            <a:ext cx="13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59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5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배경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목적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F4D1C-1298-4157-9C2F-5AAC4D41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46DB29-3DA4-9A8D-2FB7-A5DABAF9F2DA}"/>
              </a:ext>
            </a:extLst>
          </p:cNvPr>
          <p:cNvSpPr/>
          <p:nvPr/>
        </p:nvSpPr>
        <p:spPr>
          <a:xfrm>
            <a:off x="2732314" y="587829"/>
            <a:ext cx="2645229" cy="11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자세가 바른 경우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3F5D02-0D79-E8C2-AF1B-0067B445D22B}"/>
              </a:ext>
            </a:extLst>
          </p:cNvPr>
          <p:cNvSpPr/>
          <p:nvPr/>
        </p:nvSpPr>
        <p:spPr>
          <a:xfrm>
            <a:off x="8246290" y="587828"/>
            <a:ext cx="2645229" cy="11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자세가 바르지 않을 경우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4D1870-B0DF-6EC2-503E-C6F2C9C316C4}"/>
              </a:ext>
            </a:extLst>
          </p:cNvPr>
          <p:cNvSpPr/>
          <p:nvPr/>
        </p:nvSpPr>
        <p:spPr>
          <a:xfrm>
            <a:off x="2732313" y="2683329"/>
            <a:ext cx="2645229" cy="11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횟수 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COUNT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자세 패턴 분석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928EE-EA37-5707-2DA9-D02AE67F35FA}"/>
              </a:ext>
            </a:extLst>
          </p:cNvPr>
          <p:cNvSpPr/>
          <p:nvPr/>
        </p:nvSpPr>
        <p:spPr>
          <a:xfrm>
            <a:off x="8246289" y="2683329"/>
            <a:ext cx="2645229" cy="11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자세교정 제안</a:t>
            </a:r>
            <a:endParaRPr lang="en-US" altLang="ko-KR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B4F4D4-79CF-A3F2-A9CF-4F5D178ACE42}"/>
              </a:ext>
            </a:extLst>
          </p:cNvPr>
          <p:cNvSpPr/>
          <p:nvPr/>
        </p:nvSpPr>
        <p:spPr>
          <a:xfrm>
            <a:off x="2743198" y="4778829"/>
            <a:ext cx="8148321" cy="979714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통한 더 신뢰성 있는 트레이닝 지원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BE693EC-4CD8-CB2B-2083-AF3A2326CF58}"/>
              </a:ext>
            </a:extLst>
          </p:cNvPr>
          <p:cNvSpPr/>
          <p:nvPr/>
        </p:nvSpPr>
        <p:spPr>
          <a:xfrm>
            <a:off x="3848098" y="1894487"/>
            <a:ext cx="413657" cy="67978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D0DA4B2A-949C-3151-B4AC-87D309B3CB0D}"/>
              </a:ext>
            </a:extLst>
          </p:cNvPr>
          <p:cNvSpPr/>
          <p:nvPr/>
        </p:nvSpPr>
        <p:spPr>
          <a:xfrm>
            <a:off x="9362074" y="1894487"/>
            <a:ext cx="413657" cy="67978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D566BC0-137F-77ED-978C-E0719F95D0F4}"/>
              </a:ext>
            </a:extLst>
          </p:cNvPr>
          <p:cNvSpPr/>
          <p:nvPr/>
        </p:nvSpPr>
        <p:spPr>
          <a:xfrm>
            <a:off x="3848097" y="3983630"/>
            <a:ext cx="413657" cy="67978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253E31E-3A6F-7BEC-741E-7ED7A350B2B4}"/>
              </a:ext>
            </a:extLst>
          </p:cNvPr>
          <p:cNvSpPr/>
          <p:nvPr/>
        </p:nvSpPr>
        <p:spPr>
          <a:xfrm>
            <a:off x="9356628" y="3977273"/>
            <a:ext cx="413657" cy="67978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43C631-6AAE-C186-72F3-C50CF8A5599A}"/>
              </a:ext>
            </a:extLst>
          </p:cNvPr>
          <p:cNvSpPr/>
          <p:nvPr/>
        </p:nvSpPr>
        <p:spPr>
          <a:xfrm>
            <a:off x="238925" y="2895600"/>
            <a:ext cx="1504172" cy="6578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361989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8ADBDA-8CB3-45E1-8DBF-787BA3CED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91B135-1AC2-43DD-97AA-3A7FF323C40C}"/>
              </a:ext>
            </a:extLst>
          </p:cNvPr>
          <p:cNvGrpSpPr/>
          <p:nvPr/>
        </p:nvGrpSpPr>
        <p:grpSpPr>
          <a:xfrm>
            <a:off x="1005840" y="2316479"/>
            <a:ext cx="2082800" cy="2225040"/>
            <a:chOff x="1066800" y="2092956"/>
            <a:chExt cx="2814320" cy="28143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988383-D2E9-4BC3-9AB3-08C63967DB71}"/>
                </a:ext>
              </a:extLst>
            </p:cNvPr>
            <p:cNvSpPr/>
            <p:nvPr/>
          </p:nvSpPr>
          <p:spPr>
            <a:xfrm>
              <a:off x="1066800" y="209296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81B50C-3392-4D8A-BB63-D460FFF5BB21}"/>
                </a:ext>
              </a:extLst>
            </p:cNvPr>
            <p:cNvSpPr/>
            <p:nvPr/>
          </p:nvSpPr>
          <p:spPr>
            <a:xfrm rot="16200000">
              <a:off x="2346960" y="3373120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7E147A-E4DE-472C-9BDD-09882CD95174}"/>
                </a:ext>
              </a:extLst>
            </p:cNvPr>
            <p:cNvSpPr/>
            <p:nvPr/>
          </p:nvSpPr>
          <p:spPr>
            <a:xfrm rot="16200000">
              <a:off x="2346960" y="812796"/>
              <a:ext cx="254000" cy="281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2FB3CE-E763-41C8-A7EB-DB83C15B3484}"/>
                </a:ext>
              </a:extLst>
            </p:cNvPr>
            <p:cNvSpPr/>
            <p:nvPr/>
          </p:nvSpPr>
          <p:spPr>
            <a:xfrm>
              <a:off x="3627120" y="4277360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458079-A98E-4008-9EBF-6840F79DAB32}"/>
                </a:ext>
              </a:extLst>
            </p:cNvPr>
            <p:cNvSpPr/>
            <p:nvPr/>
          </p:nvSpPr>
          <p:spPr>
            <a:xfrm>
              <a:off x="3627120" y="2103118"/>
              <a:ext cx="254000" cy="629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6F307D4-CA81-478D-9D70-1F1AE2261D44}"/>
              </a:ext>
            </a:extLst>
          </p:cNvPr>
          <p:cNvSpPr txBox="1"/>
          <p:nvPr/>
        </p:nvSpPr>
        <p:spPr>
          <a:xfrm>
            <a:off x="3108960" y="3044279"/>
            <a:ext cx="434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 및 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E2A78-BDE0-4784-AE2F-40215B36AB9B}"/>
              </a:ext>
            </a:extLst>
          </p:cNvPr>
          <p:cNvSpPr txBox="1"/>
          <p:nvPr/>
        </p:nvSpPr>
        <p:spPr>
          <a:xfrm>
            <a:off x="1402080" y="2875001"/>
            <a:ext cx="12801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8B276C-410C-49FE-8CE1-D79ABF6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4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015D9B-C5A8-46BA-92D6-9723CDDAEC43}"/>
              </a:ext>
            </a:extLst>
          </p:cNvPr>
          <p:cNvSpPr txBox="1"/>
          <p:nvPr/>
        </p:nvSpPr>
        <p:spPr>
          <a:xfrm>
            <a:off x="3639576" y="5254715"/>
            <a:ext cx="6908800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프로세스 및 파이프라인</a:t>
            </a:r>
            <a:endParaRPr lang="en-US" altLang="ko-KR" sz="2400" dirty="0">
              <a:solidFill>
                <a:srgbClr val="FFE69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7C672-316B-4BFA-A4FA-8B91B527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898EF6-051C-E54D-1A15-4D72339E4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79" y="887519"/>
            <a:ext cx="9727485" cy="39171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EFECEB-018C-59A6-405E-2572DC10508E}"/>
              </a:ext>
            </a:extLst>
          </p:cNvPr>
          <p:cNvSpPr/>
          <p:nvPr/>
        </p:nvSpPr>
        <p:spPr>
          <a:xfrm>
            <a:off x="3526971" y="497386"/>
            <a:ext cx="2016000" cy="2972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E69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분류모델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A62CB5-AA72-F038-10E6-8C8D8BDB313B}"/>
              </a:ext>
            </a:extLst>
          </p:cNvPr>
          <p:cNvSpPr/>
          <p:nvPr/>
        </p:nvSpPr>
        <p:spPr>
          <a:xfrm>
            <a:off x="6564085" y="486981"/>
            <a:ext cx="2376000" cy="2972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E69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운동자세 패턴 분석</a:t>
            </a:r>
            <a:r>
              <a:rPr lang="en-US" altLang="ko-KR" sz="1600" dirty="0">
                <a:solidFill>
                  <a:srgbClr val="FFE69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rgbClr val="FFE69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24F11-8C86-1882-4DCE-95A4784F7446}"/>
              </a:ext>
            </a:extLst>
          </p:cNvPr>
          <p:cNvSpPr/>
          <p:nvPr/>
        </p:nvSpPr>
        <p:spPr>
          <a:xfrm>
            <a:off x="6564085" y="2935786"/>
            <a:ext cx="2376000" cy="2972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E69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  <a:r>
              <a:rPr lang="ko-KR" altLang="en-US" sz="1600" dirty="0">
                <a:solidFill>
                  <a:srgbClr val="FFE69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자세교정 제안</a:t>
            </a:r>
          </a:p>
        </p:txBody>
      </p:sp>
    </p:spTree>
    <p:extLst>
      <p:ext uri="{BB962C8B-B14F-4D97-AF65-F5344CB8AC3E}">
        <p14:creationId xmlns:p14="http://schemas.microsoft.com/office/powerpoint/2010/main" val="6387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147CE3D-354F-45F9-B1BA-7FF37B3301DE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D29F84-7792-40A3-891E-428B0A701B2E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30104-47BF-468F-86A0-33DCBFDB9939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수집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6BE27E-E392-A42A-75C3-928BE90FF173}"/>
              </a:ext>
            </a:extLst>
          </p:cNvPr>
          <p:cNvGrpSpPr/>
          <p:nvPr/>
        </p:nvGrpSpPr>
        <p:grpSpPr>
          <a:xfrm>
            <a:off x="2290906" y="865160"/>
            <a:ext cx="5296435" cy="4825930"/>
            <a:chOff x="2290906" y="865160"/>
            <a:chExt cx="5296435" cy="4825930"/>
          </a:xfrm>
        </p:grpSpPr>
        <p:pic>
          <p:nvPicPr>
            <p:cNvPr id="32" name="그림 31" descr="벽, 사람, 검은색이(가) 표시된 사진&#10;&#10;자동 생성된 설명">
              <a:extLst>
                <a:ext uri="{FF2B5EF4-FFF2-40B4-BE49-F238E27FC236}">
                  <a16:creationId xmlns:a16="http://schemas.microsoft.com/office/drawing/2014/main" id="{FDF874B6-1617-4A33-ACFE-C81C870C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8" t="16202" r="-242" b="26147"/>
            <a:stretch/>
          </p:blipFill>
          <p:spPr>
            <a:xfrm rot="5400000">
              <a:off x="4245895" y="1742183"/>
              <a:ext cx="4218469" cy="2464423"/>
            </a:xfrm>
            <a:prstGeom prst="rect">
              <a:avLst/>
            </a:prstGeom>
          </p:spPr>
        </p:pic>
        <p:pic>
          <p:nvPicPr>
            <p:cNvPr id="33" name="그림 32" descr="벽, 욕실이(가) 표시된 사진&#10;&#10;자동 생성된 설명">
              <a:extLst>
                <a:ext uri="{FF2B5EF4-FFF2-40B4-BE49-F238E27FC236}">
                  <a16:creationId xmlns:a16="http://schemas.microsoft.com/office/drawing/2014/main" id="{02ADC2D3-0990-4F55-B310-15B96045B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1" t="23230" r="7666" b="27093"/>
            <a:stretch/>
          </p:blipFill>
          <p:spPr>
            <a:xfrm rot="5400000">
              <a:off x="1413883" y="1742183"/>
              <a:ext cx="4218469" cy="24644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958D11-E622-4907-B9E1-6D777EEF67BD}"/>
                </a:ext>
              </a:extLst>
            </p:cNvPr>
            <p:cNvSpPr txBox="1"/>
            <p:nvPr/>
          </p:nvSpPr>
          <p:spPr>
            <a:xfrm>
              <a:off x="2705872" y="5290980"/>
              <a:ext cx="1634490" cy="4001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Pro</a:t>
              </a:r>
              <a:endParaRPr lang="ko-KR" altLang="en-US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D7F97B-3CE0-4036-9F2B-5F9FC5E97465}"/>
                </a:ext>
              </a:extLst>
            </p:cNvPr>
            <p:cNvSpPr txBox="1"/>
            <p:nvPr/>
          </p:nvSpPr>
          <p:spPr>
            <a:xfrm>
              <a:off x="5537884" y="5282725"/>
              <a:ext cx="1634490" cy="4001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Novice</a:t>
              </a:r>
              <a:endParaRPr lang="ko-KR" altLang="en-US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044CA0-A5EB-4862-85BA-A4A5D48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1A039-24F1-69C9-7C55-219E6AE5E313}"/>
              </a:ext>
            </a:extLst>
          </p:cNvPr>
          <p:cNvSpPr txBox="1"/>
          <p:nvPr/>
        </p:nvSpPr>
        <p:spPr>
          <a:xfrm>
            <a:off x="7852760" y="1324083"/>
            <a:ext cx="4100315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스쿼트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좋은 자세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1024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나쁜 자세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1034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2058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 촬영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97AD4-6F2D-4961-8A91-56C782C23FD7}"/>
              </a:ext>
            </a:extLst>
          </p:cNvPr>
          <p:cNvSpPr/>
          <p:nvPr/>
        </p:nvSpPr>
        <p:spPr>
          <a:xfrm rot="16200000">
            <a:off x="-2431025" y="2431024"/>
            <a:ext cx="6858002" cy="1995951"/>
          </a:xfrm>
          <a:prstGeom prst="rect">
            <a:avLst/>
          </a:prstGeom>
          <a:gradFill flip="none" rotWithShape="1">
            <a:gsLst>
              <a:gs pos="0">
                <a:srgbClr val="7EA8DA"/>
              </a:gs>
              <a:gs pos="98000">
                <a:srgbClr val="83D2E1"/>
              </a:gs>
              <a:gs pos="51000">
                <a:srgbClr val="60C2EF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E2A070-38DB-49DB-B2FF-85888593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32" y="5623560"/>
            <a:ext cx="300037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F28AE-30F9-4B6B-BC95-16DBC4EF7A21}"/>
              </a:ext>
            </a:extLst>
          </p:cNvPr>
          <p:cNvSpPr txBox="1"/>
          <p:nvPr/>
        </p:nvSpPr>
        <p:spPr>
          <a:xfrm>
            <a:off x="151171" y="1772714"/>
            <a:ext cx="16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방법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BD411-F7B0-4384-AB1B-27A9B489FA1F}"/>
              </a:ext>
            </a:extLst>
          </p:cNvPr>
          <p:cNvGrpSpPr/>
          <p:nvPr/>
        </p:nvGrpSpPr>
        <p:grpSpPr>
          <a:xfrm>
            <a:off x="452285" y="424691"/>
            <a:ext cx="1091382" cy="1044227"/>
            <a:chOff x="452285" y="2574044"/>
            <a:chExt cx="1091382" cy="1044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BAB37-3943-4AD7-AB7A-D45B9392DB8D}"/>
                </a:ext>
              </a:extLst>
            </p:cNvPr>
            <p:cNvSpPr txBox="1"/>
            <p:nvPr/>
          </p:nvSpPr>
          <p:spPr>
            <a:xfrm>
              <a:off x="452285" y="2574044"/>
              <a:ext cx="1091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6B7EFD-810C-4A1E-9B70-4B93A0A1ED7A}"/>
                </a:ext>
              </a:extLst>
            </p:cNvPr>
            <p:cNvSpPr/>
            <p:nvPr/>
          </p:nvSpPr>
          <p:spPr>
            <a:xfrm>
              <a:off x="452285" y="3428999"/>
              <a:ext cx="1091382" cy="189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6D6E4F-9233-4FCB-8F31-20B24F1E9CFC}"/>
              </a:ext>
            </a:extLst>
          </p:cNvPr>
          <p:cNvGrpSpPr/>
          <p:nvPr/>
        </p:nvGrpSpPr>
        <p:grpSpPr>
          <a:xfrm>
            <a:off x="7855464" y="857633"/>
            <a:ext cx="4100315" cy="4825202"/>
            <a:chOff x="7855464" y="857633"/>
            <a:chExt cx="4100315" cy="445731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864BAC-C3BC-41BF-8399-878A4E8AD5E9}"/>
                </a:ext>
              </a:extLst>
            </p:cNvPr>
            <p:cNvSpPr/>
            <p:nvPr/>
          </p:nvSpPr>
          <p:spPr>
            <a:xfrm>
              <a:off x="7855464" y="1288520"/>
              <a:ext cx="4097611" cy="402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471EA4-C40C-49EF-9886-A2F0FD79A25D}"/>
                </a:ext>
              </a:extLst>
            </p:cNvPr>
            <p:cNvSpPr txBox="1"/>
            <p:nvPr/>
          </p:nvSpPr>
          <p:spPr>
            <a:xfrm>
              <a:off x="7855464" y="857633"/>
              <a:ext cx="4100315" cy="39803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FFE6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자세 추정</a:t>
              </a:r>
              <a:endParaRPr lang="en-US" altLang="ko-KR" sz="22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EA9C3-D16E-4A5D-8982-5F8B62FE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DD1D-4846-4A76-90F4-79920E1AD8E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08D57-2AF3-C57A-25F9-AA773857B613}"/>
              </a:ext>
            </a:extLst>
          </p:cNvPr>
          <p:cNvSpPr txBox="1"/>
          <p:nvPr/>
        </p:nvSpPr>
        <p:spPr>
          <a:xfrm>
            <a:off x="7852760" y="1324083"/>
            <a:ext cx="4100315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Mediapipe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Pose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스켈레톤 구조로 자세를 추정하는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솔루션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-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전신에 대한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33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3D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랜드마크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배경 분할 마스크를 추론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5EDDE-B394-15C9-2443-DE0582398920}"/>
              </a:ext>
            </a:extLst>
          </p:cNvPr>
          <p:cNvSpPr txBox="1"/>
          <p:nvPr/>
        </p:nvSpPr>
        <p:spPr>
          <a:xfrm>
            <a:off x="2714575" y="5282725"/>
            <a:ext cx="163449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</a:t>
            </a:r>
            <a:endParaRPr lang="ko-KR" altLang="en-US" sz="2000" dirty="0">
              <a:solidFill>
                <a:srgbClr val="FFE69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47B7F9-5A10-FFB2-93F8-B75448BD19BD}"/>
              </a:ext>
            </a:extLst>
          </p:cNvPr>
          <p:cNvSpPr txBox="1"/>
          <p:nvPr/>
        </p:nvSpPr>
        <p:spPr>
          <a:xfrm>
            <a:off x="5520478" y="5282725"/>
            <a:ext cx="163449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Novice</a:t>
            </a:r>
            <a:endParaRPr lang="ko-KR" altLang="en-US" sz="2000" dirty="0">
              <a:solidFill>
                <a:srgbClr val="FFE69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FE4473-3D50-7EE6-A753-9482AC663A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24239" r="4900"/>
          <a:stretch/>
        </p:blipFill>
        <p:spPr>
          <a:xfrm>
            <a:off x="2303542" y="857634"/>
            <a:ext cx="2466920" cy="42026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5CA87D-9CDC-9515-34F9-B16279AF3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3" t="19262" b="4014"/>
          <a:stretch/>
        </p:blipFill>
        <p:spPr>
          <a:xfrm>
            <a:off x="5104263" y="857634"/>
            <a:ext cx="2466920" cy="42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5746</TotalTime>
  <Words>750</Words>
  <Application>Microsoft Office PowerPoint</Application>
  <PresentationFormat>와이드스크린</PresentationFormat>
  <Paragraphs>281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나눔스퀘어_ac ExtraBold</vt:lpstr>
      <vt:lpstr>맑은 고딕</vt:lpstr>
      <vt:lpstr>Arial</vt:lpstr>
      <vt:lpstr>Cambria Math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이주영(2018310029)</dc:creator>
  <cp:lastModifiedBy>이 주영</cp:lastModifiedBy>
  <cp:revision>1095</cp:revision>
  <dcterms:created xsi:type="dcterms:W3CDTF">2022-03-14T08:06:13Z</dcterms:created>
  <dcterms:modified xsi:type="dcterms:W3CDTF">2022-09-19T08:07:39Z</dcterms:modified>
</cp:coreProperties>
</file>